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9906000"/>
  <p:notesSz cx="6858000" cy="9144000"/>
  <p:embeddedFontLst>
    <p:embeddedFont>
      <p:font typeface="Roboto Thin"/>
      <p:regular r:id="rId46"/>
      <p:bold r:id="rId47"/>
      <p:italic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19A653F-27E5-45CD-B1C2-997BA192E09A}">
  <a:tblStyle styleId="{C19A653F-27E5-45CD-B1C2-997BA192E09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Thin-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4.xml"/><Relationship Id="rId55" Type="http://schemas.openxmlformats.org/officeDocument/2006/relationships/font" Target="fonts/RobotoMedium-bold.fntdata"/><Relationship Id="rId10" Type="http://schemas.openxmlformats.org/officeDocument/2006/relationships/slide" Target="slides/slide3.xml"/><Relationship Id="rId54" Type="http://schemas.openxmlformats.org/officeDocument/2006/relationships/font" Target="fonts/RobotoMedium-regular.fntdata"/><Relationship Id="rId13" Type="http://schemas.openxmlformats.org/officeDocument/2006/relationships/slide" Target="slides/slide6.xml"/><Relationship Id="rId57" Type="http://schemas.openxmlformats.org/officeDocument/2006/relationships/font" Target="fonts/RobotoMedium-boldItalic.fntdata"/><Relationship Id="rId12" Type="http://schemas.openxmlformats.org/officeDocument/2006/relationships/slide" Target="slides/slide5.xml"/><Relationship Id="rId56" Type="http://schemas.openxmlformats.org/officeDocument/2006/relationships/font" Target="fonts/RobotoMedium-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 name="Google Shape;5;n"/>
          <p:cNvSpPr txBox="1"/>
          <p:nvPr>
            <p:ph idx="3" type="hdr"/>
          </p:nvPr>
        </p:nvSpPr>
        <p:spPr>
          <a:xfrm>
            <a:off x="476670" y="179512"/>
            <a:ext cx="3407942" cy="279276"/>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4941168" y="179512"/>
            <a:ext cx="1483197" cy="279276"/>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476671" y="8685212"/>
            <a:ext cx="3407941" cy="279276"/>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61248" y="8685213"/>
            <a:ext cx="763117" cy="2792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B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30" name="Google Shape;230;p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24" name="Google Shape;324;p1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32" name="Google Shape;332;p11: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356" name="Google Shape;356;p1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365" name="Google Shape;365;p1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1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00" name="Google Shape;400;p1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1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lang="nl-BE"/>
              <a:t>View: Fietsinfrastructuur - Fietstelpaal, Fietspad, Fietsenstalling </a:t>
            </a:r>
            <a:endParaRPr b="0" i="0" sz="1200" u="none" cap="none" strike="noStrike">
              <a:solidFill>
                <a:schemeClr val="dk1"/>
              </a:solidFill>
              <a:latin typeface="Arial"/>
              <a:ea typeface="Arial"/>
              <a:cs typeface="Arial"/>
              <a:sym typeface="Arial"/>
            </a:endParaRPr>
          </a:p>
        </p:txBody>
      </p:sp>
      <p:sp>
        <p:nvSpPr>
          <p:cNvPr id="408" name="Google Shape;408;p1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5" name="Google Shape;415;p1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23" name="Google Shape;423;p1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0" name="Google Shape;430;p1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1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438" name="Google Shape;438;p19: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37" name="Google Shape;237;p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4" name="Google Shape;444;p2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2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Wegens complex en grootst gegeven: opdeling van het gegevensmodel in verscheidene functionele delen. </a:t>
            </a:r>
            <a:endParaRPr b="0" i="0" sz="1200" u="none" cap="none" strike="noStrike">
              <a:solidFill>
                <a:schemeClr val="dk1"/>
              </a:solidFill>
              <a:latin typeface="Arial"/>
              <a:ea typeface="Arial"/>
              <a:cs typeface="Arial"/>
              <a:sym typeface="Arial"/>
            </a:endParaRPr>
          </a:p>
        </p:txBody>
      </p:sp>
      <p:sp>
        <p:nvSpPr>
          <p:cNvPr id="452" name="Google Shape;452;p21: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2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LOD geometrie</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Collecties - Functionele Relaties</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Combineren van verscheidene doelen</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Beheerdeel met fysiek voorkomen (2D) &amp; Beheerelement (“3D”)</a:t>
            </a:r>
            <a:endParaRPr b="0" i="0" sz="1200" u="none" cap="none" strike="noStrike">
              <a:solidFill>
                <a:schemeClr val="dk1"/>
              </a:solidFill>
              <a:latin typeface="Arial"/>
              <a:ea typeface="Arial"/>
              <a:cs typeface="Arial"/>
              <a:sym typeface="Arial"/>
            </a:endParaRPr>
          </a:p>
        </p:txBody>
      </p:sp>
      <p:sp>
        <p:nvSpPr>
          <p:cNvPr id="461" name="Google Shape;461;p2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469" name="Google Shape;469;p2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90" name="Google Shape;490;p2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13" name="Google Shape;513;p2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36" name="Google Shape;536;p2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 website </a:t>
            </a:r>
            <a:endParaRPr b="0" i="0" sz="1200" u="none" cap="none" strike="noStrike">
              <a:solidFill>
                <a:schemeClr val="dk1"/>
              </a:solidFill>
              <a:latin typeface="Arial"/>
              <a:ea typeface="Arial"/>
              <a:cs typeface="Arial"/>
              <a:sym typeface="Arial"/>
            </a:endParaRPr>
          </a:p>
        </p:txBody>
      </p:sp>
      <p:sp>
        <p:nvSpPr>
          <p:cNvPr id="559" name="Google Shape;559;p2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2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LOD Objecten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Uitbreidbaarheid </a:t>
            </a:r>
            <a:endParaRPr b="0" i="0" sz="12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84" name="Google Shape;584;p2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2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Categoriseren van objecten - VIEWS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Uitbreidbaarheid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Verscheidene doelen </a:t>
            </a:r>
            <a:endParaRPr b="0" i="0" sz="1200" u="none" cap="none" strike="noStrike">
              <a:solidFill>
                <a:schemeClr val="dk1"/>
              </a:solidFill>
              <a:latin typeface="Arial"/>
              <a:ea typeface="Arial"/>
              <a:cs typeface="Arial"/>
              <a:sym typeface="Arial"/>
            </a:endParaRPr>
          </a:p>
        </p:txBody>
      </p:sp>
      <p:sp>
        <p:nvSpPr>
          <p:cNvPr id="593" name="Google Shape;593;p29: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45" name="Google Shape;245;p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3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02" name="Google Shape;602;p30: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3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10" name="Google Shape;610;p31: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3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20" name="Google Shape;620;p3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3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35" name="Google Shape;635;p3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3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Interoperabiliteit: elke instantie kan zijn eigen uitbreiding doen op het datamodel </a:t>
            </a:r>
            <a:endParaRPr b="0" i="0" sz="1200" u="none" cap="none" strike="noStrike">
              <a:solidFill>
                <a:schemeClr val="dk1"/>
              </a:solidFill>
              <a:latin typeface="Arial"/>
              <a:ea typeface="Arial"/>
              <a:cs typeface="Arial"/>
              <a:sym typeface="Arial"/>
            </a:endParaRPr>
          </a:p>
        </p:txBody>
      </p:sp>
      <p:sp>
        <p:nvSpPr>
          <p:cNvPr id="648" name="Google Shape;648;p3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3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662" name="Google Shape;662;p3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3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3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Arial"/>
              <a:buChar char="&gt;"/>
            </a:pPr>
            <a:r>
              <a:rPr b="0" i="0" lang="nl-BE" sz="1200" u="none" cap="none" strike="noStrike">
                <a:solidFill>
                  <a:schemeClr val="dk1"/>
                </a:solidFill>
                <a:latin typeface="Arial"/>
                <a:ea typeface="Arial"/>
                <a:cs typeface="Arial"/>
                <a:sym typeface="Arial"/>
              </a:rPr>
              <a:t>Jens</a:t>
            </a:r>
            <a:endParaRPr/>
          </a:p>
          <a:p>
            <a:pPr indent="-228600" lvl="0"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11" name="Google Shape;711;p36:notes"/>
          <p:cNvSpPr txBox="1"/>
          <p:nvPr>
            <p:ph idx="12" type="sldNum"/>
          </p:nvPr>
        </p:nvSpPr>
        <p:spPr>
          <a:xfrm>
            <a:off x="5661248" y="8685213"/>
            <a:ext cx="763117" cy="2792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B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3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19" name="Google Shape;719;p3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3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27" name="Google Shape;727;p3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URI en RDF (Resource Description Framework)</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web 3.0 = Web als databank</a:t>
            </a:r>
            <a:endParaRPr b="0" i="0" sz="1200" u="none" cap="none" strike="noStrike">
              <a:solidFill>
                <a:schemeClr val="dk1"/>
              </a:solidFill>
              <a:latin typeface="Arial"/>
              <a:ea typeface="Arial"/>
              <a:cs typeface="Arial"/>
              <a:sym typeface="Arial"/>
            </a:endParaRPr>
          </a:p>
        </p:txBody>
      </p:sp>
      <p:sp>
        <p:nvSpPr>
          <p:cNvPr id="252" name="Google Shape;252;p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61" name="Google Shape;261;p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70" name="Google Shape;270;p6: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82" name="Google Shape;282;p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310" name="Google Shape;310;p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316" name="Google Shape;316;p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143154" y="-21307"/>
            <a:ext cx="8762846" cy="5643664"/>
          </a:xfrm>
          <a:prstGeom prst="rect">
            <a:avLst/>
          </a:prstGeom>
          <a:noFill/>
          <a:ln>
            <a:noFill/>
          </a:ln>
        </p:spPr>
      </p:pic>
      <p:sp>
        <p:nvSpPr>
          <p:cNvPr id="18" name="Google Shape;18;p2"/>
          <p:cNvSpPr/>
          <p:nvPr/>
        </p:nvSpPr>
        <p:spPr>
          <a:xfrm>
            <a:off x="1" y="-21306"/>
            <a:ext cx="6861969" cy="6879307"/>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 name="Google Shape;19;p2"/>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20" name="Google Shape;20;p2"/>
          <p:cNvSpPr txBox="1"/>
          <p:nvPr>
            <p:ph idx="1" type="subTitle"/>
          </p:nvPr>
        </p:nvSpPr>
        <p:spPr>
          <a:xfrm>
            <a:off x="1028712" y="4509834"/>
            <a:ext cx="5094419" cy="1112525"/>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1" name="Google Shape;21;p2"/>
          <p:cNvSpPr txBox="1"/>
          <p:nvPr>
            <p:ph type="title"/>
          </p:nvPr>
        </p:nvSpPr>
        <p:spPr>
          <a:xfrm>
            <a:off x="1028711" y="1551752"/>
            <a:ext cx="4236324"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2" name="Google Shape;22;p2"/>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23" name="Google Shape;23;p2"/>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68" name="Shape 68"/>
        <p:cNvGrpSpPr/>
        <p:nvPr/>
      </p:nvGrpSpPr>
      <p:grpSpPr>
        <a:xfrm>
          <a:off x="0" y="0"/>
          <a:ext cx="0" cy="0"/>
          <a:chOff x="0" y="0"/>
          <a:chExt cx="0" cy="0"/>
        </a:xfrm>
      </p:grpSpPr>
      <p:sp>
        <p:nvSpPr>
          <p:cNvPr id="69" name="Google Shape;69;p11"/>
          <p:cNvSpPr txBox="1"/>
          <p:nvPr>
            <p:ph type="title"/>
          </p:nvPr>
        </p:nvSpPr>
        <p:spPr>
          <a:xfrm>
            <a:off x="662524" y="365128"/>
            <a:ext cx="3023824" cy="1325563"/>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11"/>
          <p:cNvSpPr txBox="1"/>
          <p:nvPr>
            <p:ph idx="1" type="body"/>
          </p:nvPr>
        </p:nvSpPr>
        <p:spPr>
          <a:xfrm>
            <a:off x="662524" y="5892601"/>
            <a:ext cx="3023824" cy="58194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2" type="body"/>
          </p:nvPr>
        </p:nvSpPr>
        <p:spPr>
          <a:xfrm>
            <a:off x="3842570" y="365126"/>
            <a:ext cx="5382393" cy="6109416"/>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74" name="Google Shape;74;p11"/>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75" name="Shape 75"/>
        <p:cNvGrpSpPr/>
        <p:nvPr/>
      </p:nvGrpSpPr>
      <p:grpSpPr>
        <a:xfrm>
          <a:off x="0" y="0"/>
          <a:ext cx="0" cy="0"/>
          <a:chOff x="0" y="0"/>
          <a:chExt cx="0" cy="0"/>
        </a:xfrm>
      </p:grpSpPr>
      <p:sp>
        <p:nvSpPr>
          <p:cNvPr id="76" name="Google Shape;76;p12"/>
          <p:cNvSpPr txBox="1"/>
          <p:nvPr>
            <p:ph idx="1" type="body"/>
          </p:nvPr>
        </p:nvSpPr>
        <p:spPr>
          <a:xfrm>
            <a:off x="1432474" y="5817248"/>
            <a:ext cx="6963661" cy="58194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p:nvPr>
            <p:ph idx="2" type="pic"/>
          </p:nvPr>
        </p:nvSpPr>
        <p:spPr>
          <a:xfrm>
            <a:off x="1432472" y="1499129"/>
            <a:ext cx="6963662" cy="4168466"/>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9" name="Google Shape;79;p12"/>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81" name="Google Shape;81;p12"/>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2">
            <a:alphaModFix/>
          </a:blip>
          <a:srcRect b="3434" l="760" r="6440" t="1398"/>
          <a:stretch/>
        </p:blipFill>
        <p:spPr>
          <a:xfrm>
            <a:off x="350488" y="-1"/>
            <a:ext cx="9555513" cy="6858001"/>
          </a:xfrm>
          <a:prstGeom prst="rect">
            <a:avLst/>
          </a:prstGeom>
          <a:noFill/>
          <a:ln>
            <a:noFill/>
          </a:ln>
        </p:spPr>
      </p:pic>
      <p:sp>
        <p:nvSpPr>
          <p:cNvPr id="91" name="Google Shape;91;p14"/>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2" name="Google Shape;92;p14"/>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93" name="Shape 93"/>
        <p:cNvGrpSpPr/>
        <p:nvPr/>
      </p:nvGrpSpPr>
      <p:grpSpPr>
        <a:xfrm>
          <a:off x="0" y="0"/>
          <a:ext cx="0" cy="0"/>
          <a:chOff x="0" y="0"/>
          <a:chExt cx="0" cy="0"/>
        </a:xfrm>
      </p:grpSpPr>
      <p:sp>
        <p:nvSpPr>
          <p:cNvPr id="94" name="Google Shape;94;p15"/>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5"/>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p1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97" name="Google Shape;97;p1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98" name="Google Shape;98;p1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99" name="Shape 99"/>
        <p:cNvGrpSpPr/>
        <p:nvPr/>
      </p:nvGrpSpPr>
      <p:grpSpPr>
        <a:xfrm>
          <a:off x="0" y="0"/>
          <a:ext cx="0" cy="0"/>
          <a:chOff x="0" y="0"/>
          <a:chExt cx="0" cy="0"/>
        </a:xfrm>
      </p:grpSpPr>
      <p:sp>
        <p:nvSpPr>
          <p:cNvPr id="100" name="Google Shape;100;p1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01" name="Google Shape;101;p1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02" name="Google Shape;102;p1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2">
            <a:alphaModFix/>
          </a:blip>
          <a:srcRect b="0" l="0" r="0" t="0"/>
          <a:stretch/>
        </p:blipFill>
        <p:spPr>
          <a:xfrm>
            <a:off x="1143154" y="-21307"/>
            <a:ext cx="8762848" cy="5643665"/>
          </a:xfrm>
          <a:prstGeom prst="rect">
            <a:avLst/>
          </a:prstGeom>
          <a:noFill/>
          <a:ln>
            <a:noFill/>
          </a:ln>
        </p:spPr>
      </p:pic>
      <p:sp>
        <p:nvSpPr>
          <p:cNvPr id="105" name="Google Shape;105;p17"/>
          <p:cNvSpPr/>
          <p:nvPr/>
        </p:nvSpPr>
        <p:spPr>
          <a:xfrm>
            <a:off x="1" y="-21306"/>
            <a:ext cx="6861900" cy="6879300"/>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6" name="Google Shape;106;p17"/>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107" name="Google Shape;107;p17"/>
          <p:cNvSpPr txBox="1"/>
          <p:nvPr>
            <p:ph idx="1" type="subTitle"/>
          </p:nvPr>
        </p:nvSpPr>
        <p:spPr>
          <a:xfrm>
            <a:off x="1028712" y="4509834"/>
            <a:ext cx="50943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8" name="Google Shape;108;p17"/>
          <p:cNvSpPr txBox="1"/>
          <p:nvPr>
            <p:ph type="title"/>
          </p:nvPr>
        </p:nvSpPr>
        <p:spPr>
          <a:xfrm>
            <a:off x="1028711" y="1551752"/>
            <a:ext cx="42363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9" name="Google Shape;109;p17"/>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110" name="Google Shape;110;p17"/>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111" name="Shape 111"/>
        <p:cNvGrpSpPr/>
        <p:nvPr/>
      </p:nvGrpSpPr>
      <p:grpSpPr>
        <a:xfrm>
          <a:off x="0" y="0"/>
          <a:ext cx="0" cy="0"/>
          <a:chOff x="0" y="0"/>
          <a:chExt cx="0" cy="0"/>
        </a:xfrm>
      </p:grpSpPr>
      <p:sp>
        <p:nvSpPr>
          <p:cNvPr id="112" name="Google Shape;112;p18"/>
          <p:cNvSpPr/>
          <p:nvPr/>
        </p:nvSpPr>
        <p:spPr>
          <a:xfrm>
            <a:off x="2" y="0"/>
            <a:ext cx="9615600"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3" name="Google Shape;113;p18"/>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114" name="Google Shape;114;p18"/>
          <p:cNvSpPr txBox="1"/>
          <p:nvPr>
            <p:ph idx="1" type="subTitle"/>
          </p:nvPr>
        </p:nvSpPr>
        <p:spPr>
          <a:xfrm>
            <a:off x="1028711" y="4509834"/>
            <a:ext cx="74346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15" name="Google Shape;115;p18"/>
          <p:cNvSpPr txBox="1"/>
          <p:nvPr>
            <p:ph type="title"/>
          </p:nvPr>
        </p:nvSpPr>
        <p:spPr>
          <a:xfrm>
            <a:off x="1028712" y="1551752"/>
            <a:ext cx="74346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16" name="Google Shape;116;p18"/>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17" name="Google Shape;117;p18"/>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118" name="Shape 118"/>
        <p:cNvGrpSpPr/>
        <p:nvPr/>
      </p:nvGrpSpPr>
      <p:grpSpPr>
        <a:xfrm>
          <a:off x="0" y="0"/>
          <a:ext cx="0" cy="0"/>
          <a:chOff x="0" y="0"/>
          <a:chExt cx="0" cy="0"/>
        </a:xfrm>
      </p:grpSpPr>
      <p:pic>
        <p:nvPicPr>
          <p:cNvPr id="119" name="Google Shape;119;p19"/>
          <p:cNvPicPr preferRelativeResize="0"/>
          <p:nvPr/>
        </p:nvPicPr>
        <p:blipFill rotWithShape="1">
          <a:blip r:embed="rId2">
            <a:alphaModFix/>
          </a:blip>
          <a:srcRect b="0" l="0" r="0" t="0"/>
          <a:stretch/>
        </p:blipFill>
        <p:spPr>
          <a:xfrm>
            <a:off x="350490" y="1"/>
            <a:ext cx="9555509" cy="5622354"/>
          </a:xfrm>
          <a:prstGeom prst="rect">
            <a:avLst/>
          </a:prstGeom>
          <a:noFill/>
          <a:ln>
            <a:noFill/>
          </a:ln>
        </p:spPr>
      </p:pic>
      <p:pic>
        <p:nvPicPr>
          <p:cNvPr id="120" name="Google Shape;120;p19"/>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21" name="Google Shape;121;p19"/>
          <p:cNvSpPr txBox="1"/>
          <p:nvPr>
            <p:ph type="title"/>
          </p:nvPr>
        </p:nvSpPr>
        <p:spPr>
          <a:xfrm>
            <a:off x="1028712" y="1551752"/>
            <a:ext cx="74295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p19"/>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3" name="Google Shape;123;p19"/>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124" name="Google Shape;124;p19"/>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125" name="Google Shape;125;p19"/>
          <p:cNvSpPr txBox="1"/>
          <p:nvPr>
            <p:ph idx="1" type="subTitle"/>
          </p:nvPr>
        </p:nvSpPr>
        <p:spPr>
          <a:xfrm>
            <a:off x="1028712" y="4509834"/>
            <a:ext cx="7429500" cy="9489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126" name="Shape 126"/>
        <p:cNvGrpSpPr/>
        <p:nvPr/>
      </p:nvGrpSpPr>
      <p:grpSpPr>
        <a:xfrm>
          <a:off x="0" y="0"/>
          <a:ext cx="0" cy="0"/>
          <a:chOff x="0" y="0"/>
          <a:chExt cx="0" cy="0"/>
        </a:xfrm>
      </p:grpSpPr>
      <p:sp>
        <p:nvSpPr>
          <p:cNvPr id="127" name="Google Shape;127;p20"/>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 name="Google Shape;128;p20"/>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129" name="Shape 129"/>
        <p:cNvGrpSpPr/>
        <p:nvPr/>
      </p:nvGrpSpPr>
      <p:grpSpPr>
        <a:xfrm>
          <a:off x="0" y="0"/>
          <a:ext cx="0" cy="0"/>
          <a:chOff x="0" y="0"/>
          <a:chExt cx="0" cy="0"/>
        </a:xfrm>
      </p:grpSpPr>
      <p:sp>
        <p:nvSpPr>
          <p:cNvPr id="130" name="Google Shape;130;p21"/>
          <p:cNvSpPr txBox="1"/>
          <p:nvPr>
            <p:ph idx="1" type="body"/>
          </p:nvPr>
        </p:nvSpPr>
        <p:spPr>
          <a:xfrm>
            <a:off x="681038"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2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p21"/>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3" name="Google Shape;133;p2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34" name="Google Shape;134;p21"/>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5040876"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24" name="Shape 24"/>
        <p:cNvGrpSpPr/>
        <p:nvPr/>
      </p:nvGrpSpPr>
      <p:grpSpPr>
        <a:xfrm>
          <a:off x="0" y="0"/>
          <a:ext cx="0" cy="0"/>
          <a:chOff x="0" y="0"/>
          <a:chExt cx="0" cy="0"/>
        </a:xfrm>
      </p:grpSpPr>
      <p:sp>
        <p:nvSpPr>
          <p:cNvPr id="25" name="Google Shape;25;p3"/>
          <p:cNvSpPr txBox="1"/>
          <p:nvPr>
            <p:ph idx="1" type="body"/>
          </p:nvPr>
        </p:nvSpPr>
        <p:spPr>
          <a:xfrm>
            <a:off x="681038" y="1482215"/>
            <a:ext cx="8543925"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3"/>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9" name="Google Shape;29;p3"/>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136" name="Shape 136"/>
        <p:cNvGrpSpPr/>
        <p:nvPr/>
      </p:nvGrpSpPr>
      <p:grpSpPr>
        <a:xfrm>
          <a:off x="0" y="0"/>
          <a:ext cx="0" cy="0"/>
          <a:chOff x="0" y="0"/>
          <a:chExt cx="0" cy="0"/>
        </a:xfrm>
      </p:grpSpPr>
      <p:sp>
        <p:nvSpPr>
          <p:cNvPr id="137" name="Google Shape;137;p2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p22"/>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9" name="Google Shape;139;p2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40" name="Google Shape;140;p22"/>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141" name="Shape 141"/>
        <p:cNvGrpSpPr/>
        <p:nvPr/>
      </p:nvGrpSpPr>
      <p:grpSpPr>
        <a:xfrm>
          <a:off x="0" y="0"/>
          <a:ext cx="0" cy="0"/>
          <a:chOff x="0" y="0"/>
          <a:chExt cx="0" cy="0"/>
        </a:xfrm>
      </p:grpSpPr>
      <p:sp>
        <p:nvSpPr>
          <p:cNvPr id="142" name="Google Shape;142;p23"/>
          <p:cNvSpPr txBox="1"/>
          <p:nvPr>
            <p:ph type="title"/>
          </p:nvPr>
        </p:nvSpPr>
        <p:spPr>
          <a:xfrm>
            <a:off x="662524" y="365128"/>
            <a:ext cx="3023700" cy="13257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23"/>
          <p:cNvSpPr txBox="1"/>
          <p:nvPr>
            <p:ph idx="1" type="body"/>
          </p:nvPr>
        </p:nvSpPr>
        <p:spPr>
          <a:xfrm>
            <a:off x="662524" y="5892601"/>
            <a:ext cx="30237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23"/>
          <p:cNvSpPr txBox="1"/>
          <p:nvPr>
            <p:ph idx="2" type="body"/>
          </p:nvPr>
        </p:nvSpPr>
        <p:spPr>
          <a:xfrm>
            <a:off x="3842570" y="365126"/>
            <a:ext cx="5382300" cy="6109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2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46" name="Google Shape;146;p2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47" name="Google Shape;147;p2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148" name="Shape 148"/>
        <p:cNvGrpSpPr/>
        <p:nvPr/>
      </p:nvGrpSpPr>
      <p:grpSpPr>
        <a:xfrm>
          <a:off x="0" y="0"/>
          <a:ext cx="0" cy="0"/>
          <a:chOff x="0" y="0"/>
          <a:chExt cx="0" cy="0"/>
        </a:xfrm>
      </p:grpSpPr>
      <p:sp>
        <p:nvSpPr>
          <p:cNvPr id="149" name="Google Shape;149;p24"/>
          <p:cNvSpPr txBox="1"/>
          <p:nvPr>
            <p:ph idx="1" type="body"/>
          </p:nvPr>
        </p:nvSpPr>
        <p:spPr>
          <a:xfrm>
            <a:off x="1432474" y="5817248"/>
            <a:ext cx="69636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24"/>
          <p:cNvSpPr/>
          <p:nvPr>
            <p:ph idx="2" type="pic"/>
          </p:nvPr>
        </p:nvSpPr>
        <p:spPr>
          <a:xfrm>
            <a:off x="1432472" y="1499129"/>
            <a:ext cx="6963600" cy="41685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2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p24"/>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53" name="Google Shape;153;p2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54" name="Google Shape;154;p24"/>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162" name="Shape 162"/>
        <p:cNvGrpSpPr/>
        <p:nvPr/>
      </p:nvGrpSpPr>
      <p:grpSpPr>
        <a:xfrm>
          <a:off x="0" y="0"/>
          <a:ext cx="0" cy="0"/>
          <a:chOff x="0" y="0"/>
          <a:chExt cx="0" cy="0"/>
        </a:xfrm>
      </p:grpSpPr>
      <p:sp>
        <p:nvSpPr>
          <p:cNvPr id="163" name="Google Shape;163;p26"/>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2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2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66" name="Google Shape;166;p2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67" name="Google Shape;167;p2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1143154" y="-21307"/>
            <a:ext cx="8762848" cy="5643665"/>
          </a:xfrm>
          <a:prstGeom prst="rect">
            <a:avLst/>
          </a:prstGeom>
          <a:noFill/>
          <a:ln>
            <a:noFill/>
          </a:ln>
        </p:spPr>
      </p:pic>
      <p:sp>
        <p:nvSpPr>
          <p:cNvPr id="170" name="Google Shape;170;p27"/>
          <p:cNvSpPr/>
          <p:nvPr/>
        </p:nvSpPr>
        <p:spPr>
          <a:xfrm>
            <a:off x="1" y="-21306"/>
            <a:ext cx="6861900" cy="6879300"/>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172" name="Google Shape;172;p27"/>
          <p:cNvSpPr txBox="1"/>
          <p:nvPr>
            <p:ph idx="1" type="subTitle"/>
          </p:nvPr>
        </p:nvSpPr>
        <p:spPr>
          <a:xfrm>
            <a:off x="1028712" y="4509834"/>
            <a:ext cx="50943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73" name="Google Shape;173;p27"/>
          <p:cNvSpPr txBox="1"/>
          <p:nvPr>
            <p:ph type="title"/>
          </p:nvPr>
        </p:nvSpPr>
        <p:spPr>
          <a:xfrm>
            <a:off x="1028711" y="1551752"/>
            <a:ext cx="42363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74" name="Google Shape;174;p27"/>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175" name="Google Shape;175;p27"/>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176" name="Shape 176"/>
        <p:cNvGrpSpPr/>
        <p:nvPr/>
      </p:nvGrpSpPr>
      <p:grpSpPr>
        <a:xfrm>
          <a:off x="0" y="0"/>
          <a:ext cx="0" cy="0"/>
          <a:chOff x="0" y="0"/>
          <a:chExt cx="0" cy="0"/>
        </a:xfrm>
      </p:grpSpPr>
      <p:sp>
        <p:nvSpPr>
          <p:cNvPr id="177" name="Google Shape;177;p28"/>
          <p:cNvSpPr/>
          <p:nvPr/>
        </p:nvSpPr>
        <p:spPr>
          <a:xfrm>
            <a:off x="2" y="0"/>
            <a:ext cx="9615600"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8" name="Google Shape;178;p28"/>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179" name="Google Shape;179;p28"/>
          <p:cNvSpPr txBox="1"/>
          <p:nvPr>
            <p:ph idx="1" type="subTitle"/>
          </p:nvPr>
        </p:nvSpPr>
        <p:spPr>
          <a:xfrm>
            <a:off x="1028711" y="4509834"/>
            <a:ext cx="74346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0" name="Google Shape;180;p28"/>
          <p:cNvSpPr txBox="1"/>
          <p:nvPr>
            <p:ph type="title"/>
          </p:nvPr>
        </p:nvSpPr>
        <p:spPr>
          <a:xfrm>
            <a:off x="1028712" y="1551752"/>
            <a:ext cx="74346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81" name="Google Shape;181;p28"/>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82" name="Google Shape;182;p28"/>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183" name="Shape 183"/>
        <p:cNvGrpSpPr/>
        <p:nvPr/>
      </p:nvGrpSpPr>
      <p:grpSpPr>
        <a:xfrm>
          <a:off x="0" y="0"/>
          <a:ext cx="0" cy="0"/>
          <a:chOff x="0" y="0"/>
          <a:chExt cx="0" cy="0"/>
        </a:xfrm>
      </p:grpSpPr>
      <p:pic>
        <p:nvPicPr>
          <p:cNvPr id="184" name="Google Shape;184;p29"/>
          <p:cNvPicPr preferRelativeResize="0"/>
          <p:nvPr/>
        </p:nvPicPr>
        <p:blipFill rotWithShape="1">
          <a:blip r:embed="rId2">
            <a:alphaModFix/>
          </a:blip>
          <a:srcRect b="0" l="0" r="0" t="0"/>
          <a:stretch/>
        </p:blipFill>
        <p:spPr>
          <a:xfrm>
            <a:off x="350490" y="1"/>
            <a:ext cx="9555509" cy="5622354"/>
          </a:xfrm>
          <a:prstGeom prst="rect">
            <a:avLst/>
          </a:prstGeom>
          <a:noFill/>
          <a:ln>
            <a:noFill/>
          </a:ln>
        </p:spPr>
      </p:pic>
      <p:pic>
        <p:nvPicPr>
          <p:cNvPr id="185" name="Google Shape;185;p29"/>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86" name="Google Shape;186;p29"/>
          <p:cNvSpPr txBox="1"/>
          <p:nvPr>
            <p:ph type="title"/>
          </p:nvPr>
        </p:nvSpPr>
        <p:spPr>
          <a:xfrm>
            <a:off x="1028712" y="1551752"/>
            <a:ext cx="74295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7" name="Google Shape;187;p29"/>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8" name="Google Shape;188;p29"/>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189" name="Google Shape;189;p29"/>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190" name="Google Shape;190;p29"/>
          <p:cNvSpPr txBox="1"/>
          <p:nvPr>
            <p:ph idx="1" type="subTitle"/>
          </p:nvPr>
        </p:nvSpPr>
        <p:spPr>
          <a:xfrm>
            <a:off x="1028712" y="4509834"/>
            <a:ext cx="7429500" cy="9489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191" name="Shape 191"/>
        <p:cNvGrpSpPr/>
        <p:nvPr/>
      </p:nvGrpSpPr>
      <p:grpSpPr>
        <a:xfrm>
          <a:off x="0" y="0"/>
          <a:ext cx="0" cy="0"/>
          <a:chOff x="0" y="0"/>
          <a:chExt cx="0" cy="0"/>
        </a:xfrm>
      </p:grpSpPr>
      <p:sp>
        <p:nvSpPr>
          <p:cNvPr id="192" name="Google Shape;192;p30"/>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3" name="Google Shape;193;p30"/>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194" name="Shape 194"/>
        <p:cNvGrpSpPr/>
        <p:nvPr/>
      </p:nvGrpSpPr>
      <p:grpSpPr>
        <a:xfrm>
          <a:off x="0" y="0"/>
          <a:ext cx="0" cy="0"/>
          <a:chOff x="0" y="0"/>
          <a:chExt cx="0" cy="0"/>
        </a:xfrm>
      </p:grpSpPr>
      <p:pic>
        <p:nvPicPr>
          <p:cNvPr id="195" name="Google Shape;195;p31"/>
          <p:cNvPicPr preferRelativeResize="0"/>
          <p:nvPr/>
        </p:nvPicPr>
        <p:blipFill rotWithShape="1">
          <a:blip r:embed="rId2">
            <a:alphaModFix/>
          </a:blip>
          <a:srcRect b="3434" l="760" r="6440" t="1398"/>
          <a:stretch/>
        </p:blipFill>
        <p:spPr>
          <a:xfrm>
            <a:off x="350488" y="-1"/>
            <a:ext cx="9555513" cy="6858001"/>
          </a:xfrm>
          <a:prstGeom prst="rect">
            <a:avLst/>
          </a:prstGeom>
          <a:noFill/>
          <a:ln>
            <a:noFill/>
          </a:ln>
        </p:spPr>
      </p:pic>
      <p:sp>
        <p:nvSpPr>
          <p:cNvPr id="196" name="Google Shape;196;p31"/>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97" name="Google Shape;197;p31"/>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198" name="Shape 198"/>
        <p:cNvGrpSpPr/>
        <p:nvPr/>
      </p:nvGrpSpPr>
      <p:grpSpPr>
        <a:xfrm>
          <a:off x="0" y="0"/>
          <a:ext cx="0" cy="0"/>
          <a:chOff x="0" y="0"/>
          <a:chExt cx="0" cy="0"/>
        </a:xfrm>
      </p:grpSpPr>
      <p:sp>
        <p:nvSpPr>
          <p:cNvPr id="199" name="Google Shape;199;p32"/>
          <p:cNvSpPr txBox="1"/>
          <p:nvPr>
            <p:ph idx="1" type="body"/>
          </p:nvPr>
        </p:nvSpPr>
        <p:spPr>
          <a:xfrm>
            <a:off x="681038"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0" name="Google Shape;200;p3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32"/>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03" name="Google Shape;203;p32"/>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4" name="Google Shape;204;p32"/>
          <p:cNvSpPr txBox="1"/>
          <p:nvPr>
            <p:ph idx="2" type="body"/>
          </p:nvPr>
        </p:nvSpPr>
        <p:spPr>
          <a:xfrm>
            <a:off x="5040876"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30"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b="3433" l="763" r="6439" t="1399"/>
          <a:stretch/>
        </p:blipFill>
        <p:spPr>
          <a:xfrm>
            <a:off x="350488" y="-1"/>
            <a:ext cx="9555512" cy="6858001"/>
          </a:xfrm>
          <a:prstGeom prst="rect">
            <a:avLst/>
          </a:prstGeom>
          <a:noFill/>
          <a:ln>
            <a:noFill/>
          </a:ln>
        </p:spPr>
      </p:pic>
      <p:sp>
        <p:nvSpPr>
          <p:cNvPr id="32" name="Google Shape;32;p4"/>
          <p:cNvSpPr txBox="1"/>
          <p:nvPr>
            <p:ph idx="1" type="subTitle"/>
          </p:nvPr>
        </p:nvSpPr>
        <p:spPr>
          <a:xfrm>
            <a:off x="1965158" y="4941168"/>
            <a:ext cx="7429500" cy="1655762"/>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3" name="Google Shape;33;p4"/>
          <p:cNvSpPr txBox="1"/>
          <p:nvPr>
            <p:ph type="title"/>
          </p:nvPr>
        </p:nvSpPr>
        <p:spPr>
          <a:xfrm>
            <a:off x="974559" y="2002534"/>
            <a:ext cx="8420101" cy="2794621"/>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205" name="Shape 205"/>
        <p:cNvGrpSpPr/>
        <p:nvPr/>
      </p:nvGrpSpPr>
      <p:grpSpPr>
        <a:xfrm>
          <a:off x="0" y="0"/>
          <a:ext cx="0" cy="0"/>
          <a:chOff x="0" y="0"/>
          <a:chExt cx="0" cy="0"/>
        </a:xfrm>
      </p:grpSpPr>
      <p:sp>
        <p:nvSpPr>
          <p:cNvPr id="206" name="Google Shape;206;p3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3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8" name="Google Shape;208;p3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09" name="Google Shape;209;p3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210" name="Shape 210"/>
        <p:cNvGrpSpPr/>
        <p:nvPr/>
      </p:nvGrpSpPr>
      <p:grpSpPr>
        <a:xfrm>
          <a:off x="0" y="0"/>
          <a:ext cx="0" cy="0"/>
          <a:chOff x="0" y="0"/>
          <a:chExt cx="0" cy="0"/>
        </a:xfrm>
      </p:grpSpPr>
      <p:sp>
        <p:nvSpPr>
          <p:cNvPr id="211" name="Google Shape;211;p34"/>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12" name="Google Shape;212;p3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13" name="Google Shape;213;p34"/>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214" name="Shape 214"/>
        <p:cNvGrpSpPr/>
        <p:nvPr/>
      </p:nvGrpSpPr>
      <p:grpSpPr>
        <a:xfrm>
          <a:off x="0" y="0"/>
          <a:ext cx="0" cy="0"/>
          <a:chOff x="0" y="0"/>
          <a:chExt cx="0" cy="0"/>
        </a:xfrm>
      </p:grpSpPr>
      <p:sp>
        <p:nvSpPr>
          <p:cNvPr id="215" name="Google Shape;215;p35"/>
          <p:cNvSpPr txBox="1"/>
          <p:nvPr>
            <p:ph type="title"/>
          </p:nvPr>
        </p:nvSpPr>
        <p:spPr>
          <a:xfrm>
            <a:off x="662524" y="365128"/>
            <a:ext cx="3023700" cy="13257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6" name="Google Shape;216;p35"/>
          <p:cNvSpPr txBox="1"/>
          <p:nvPr>
            <p:ph idx="1" type="body"/>
          </p:nvPr>
        </p:nvSpPr>
        <p:spPr>
          <a:xfrm>
            <a:off x="662524" y="5892601"/>
            <a:ext cx="30237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7" name="Google Shape;217;p35"/>
          <p:cNvSpPr txBox="1"/>
          <p:nvPr>
            <p:ph idx="2" type="body"/>
          </p:nvPr>
        </p:nvSpPr>
        <p:spPr>
          <a:xfrm>
            <a:off x="3842570" y="365126"/>
            <a:ext cx="5382300" cy="6109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8" name="Google Shape;218;p3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19" name="Google Shape;219;p3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20" name="Google Shape;220;p3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221" name="Shape 221"/>
        <p:cNvGrpSpPr/>
        <p:nvPr/>
      </p:nvGrpSpPr>
      <p:grpSpPr>
        <a:xfrm>
          <a:off x="0" y="0"/>
          <a:ext cx="0" cy="0"/>
          <a:chOff x="0" y="0"/>
          <a:chExt cx="0" cy="0"/>
        </a:xfrm>
      </p:grpSpPr>
      <p:sp>
        <p:nvSpPr>
          <p:cNvPr id="222" name="Google Shape;222;p36"/>
          <p:cNvSpPr txBox="1"/>
          <p:nvPr>
            <p:ph idx="1" type="body"/>
          </p:nvPr>
        </p:nvSpPr>
        <p:spPr>
          <a:xfrm>
            <a:off x="1432474" y="5817248"/>
            <a:ext cx="69636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p36"/>
          <p:cNvSpPr/>
          <p:nvPr>
            <p:ph idx="2" type="pic"/>
          </p:nvPr>
        </p:nvSpPr>
        <p:spPr>
          <a:xfrm>
            <a:off x="1432472" y="1499129"/>
            <a:ext cx="6963600" cy="41685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4" name="Google Shape;224;p3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3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26" name="Google Shape;226;p3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27" name="Google Shape;227;p3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34" name="Shape 34"/>
        <p:cNvGrpSpPr/>
        <p:nvPr/>
      </p:nvGrpSpPr>
      <p:grpSpPr>
        <a:xfrm>
          <a:off x="0" y="0"/>
          <a:ext cx="0" cy="0"/>
          <a:chOff x="0" y="0"/>
          <a:chExt cx="0" cy="0"/>
        </a:xfrm>
      </p:grpSpPr>
      <p:sp>
        <p:nvSpPr>
          <p:cNvPr id="35" name="Google Shape;35;p5"/>
          <p:cNvSpPr/>
          <p:nvPr/>
        </p:nvSpPr>
        <p:spPr>
          <a:xfrm>
            <a:off x="2" y="0"/>
            <a:ext cx="9615725"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6" name="Google Shape;36;p5"/>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37" name="Google Shape;37;p5"/>
          <p:cNvSpPr txBox="1"/>
          <p:nvPr>
            <p:ph idx="1" type="subTitle"/>
          </p:nvPr>
        </p:nvSpPr>
        <p:spPr>
          <a:xfrm>
            <a:off x="1028711" y="4509834"/>
            <a:ext cx="7434681" cy="1112525"/>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8" name="Google Shape;38;p5"/>
          <p:cNvSpPr txBox="1"/>
          <p:nvPr>
            <p:ph type="title"/>
          </p:nvPr>
        </p:nvSpPr>
        <p:spPr>
          <a:xfrm>
            <a:off x="1028712" y="1551752"/>
            <a:ext cx="7434681"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9" name="Google Shape;39;p5"/>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40" name="Google Shape;40;p5"/>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350490" y="1"/>
            <a:ext cx="9555510" cy="5622356"/>
          </a:xfrm>
          <a:prstGeom prst="rect">
            <a:avLst/>
          </a:prstGeom>
          <a:noFill/>
          <a:ln>
            <a:noFill/>
          </a:ln>
        </p:spPr>
      </p:pic>
      <p:pic>
        <p:nvPicPr>
          <p:cNvPr id="43" name="Google Shape;43;p6"/>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44" name="Google Shape;44;p6"/>
          <p:cNvSpPr txBox="1"/>
          <p:nvPr>
            <p:ph type="title"/>
          </p:nvPr>
        </p:nvSpPr>
        <p:spPr>
          <a:xfrm>
            <a:off x="1028712" y="1551752"/>
            <a:ext cx="7429500"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6"/>
          <p:cNvSpPr/>
          <p:nvPr/>
        </p:nvSpPr>
        <p:spPr>
          <a:xfrm>
            <a:off x="0" y="0"/>
            <a:ext cx="350489"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6" name="Google Shape;46;p6"/>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47" name="Google Shape;47;p6"/>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48" name="Google Shape;48;p6"/>
          <p:cNvSpPr txBox="1"/>
          <p:nvPr>
            <p:ph idx="1" type="subTitle"/>
          </p:nvPr>
        </p:nvSpPr>
        <p:spPr>
          <a:xfrm>
            <a:off x="1028712" y="4509834"/>
            <a:ext cx="7429501" cy="948859"/>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49" name="Shape 49"/>
        <p:cNvGrpSpPr/>
        <p:nvPr/>
      </p:nvGrpSpPr>
      <p:grpSpPr>
        <a:xfrm>
          <a:off x="0" y="0"/>
          <a:ext cx="0" cy="0"/>
          <a:chOff x="0" y="0"/>
          <a:chExt cx="0" cy="0"/>
        </a:xfrm>
      </p:grpSpPr>
      <p:sp>
        <p:nvSpPr>
          <p:cNvPr id="50" name="Google Shape;50;p7"/>
          <p:cNvSpPr txBox="1"/>
          <p:nvPr>
            <p:ph type="title"/>
          </p:nvPr>
        </p:nvSpPr>
        <p:spPr>
          <a:xfrm>
            <a:off x="974559" y="2002534"/>
            <a:ext cx="8420101" cy="2794621"/>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7"/>
          <p:cNvSpPr txBox="1"/>
          <p:nvPr>
            <p:ph idx="1" type="subTitle"/>
          </p:nvPr>
        </p:nvSpPr>
        <p:spPr>
          <a:xfrm>
            <a:off x="1965158" y="4941168"/>
            <a:ext cx="7429500" cy="1655762"/>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52" name="Shape 52"/>
        <p:cNvGrpSpPr/>
        <p:nvPr/>
      </p:nvGrpSpPr>
      <p:grpSpPr>
        <a:xfrm>
          <a:off x="0" y="0"/>
          <a:ext cx="0" cy="0"/>
          <a:chOff x="0" y="0"/>
          <a:chExt cx="0" cy="0"/>
        </a:xfrm>
      </p:grpSpPr>
      <p:sp>
        <p:nvSpPr>
          <p:cNvPr id="53" name="Google Shape;53;p8"/>
          <p:cNvSpPr txBox="1"/>
          <p:nvPr>
            <p:ph idx="1" type="body"/>
          </p:nvPr>
        </p:nvSpPr>
        <p:spPr>
          <a:xfrm>
            <a:off x="681038" y="1482215"/>
            <a:ext cx="4184087"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56" name="Google Shape;56;p8"/>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57" name="Google Shape;57;p8"/>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58" name="Google Shape;58;p8"/>
          <p:cNvSpPr txBox="1"/>
          <p:nvPr>
            <p:ph idx="2" type="body"/>
          </p:nvPr>
        </p:nvSpPr>
        <p:spPr>
          <a:xfrm>
            <a:off x="5040876" y="1482215"/>
            <a:ext cx="4184087"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59" name="Shape 59"/>
        <p:cNvGrpSpPr/>
        <p:nvPr/>
      </p:nvGrpSpPr>
      <p:grpSpPr>
        <a:xfrm>
          <a:off x="0" y="0"/>
          <a:ext cx="0" cy="0"/>
          <a:chOff x="0" y="0"/>
          <a:chExt cx="0" cy="0"/>
        </a:xfrm>
      </p:grpSpPr>
      <p:sp>
        <p:nvSpPr>
          <p:cNvPr id="60" name="Google Shape;60;p9"/>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9"/>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63" name="Google Shape;63;p9"/>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64" name="Shape 64"/>
        <p:cNvGrpSpPr/>
        <p:nvPr/>
      </p:nvGrpSpPr>
      <p:grpSpPr>
        <a:xfrm>
          <a:off x="0" y="0"/>
          <a:ext cx="0" cy="0"/>
          <a:chOff x="0" y="0"/>
          <a:chExt cx="0" cy="0"/>
        </a:xfrm>
      </p:grpSpPr>
      <p:sp>
        <p:nvSpPr>
          <p:cNvPr id="65" name="Google Shape;65;p10"/>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67" name="Google Shape;67;p10"/>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681038" y="1482215"/>
            <a:ext cx="8543925" cy="4992328"/>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1"/>
          <p:cNvSpPr/>
          <p:nvPr/>
        </p:nvSpPr>
        <p:spPr>
          <a:xfrm>
            <a:off x="0" y="0"/>
            <a:ext cx="350489"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5" name="Google Shape;15;p1"/>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13"/>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1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88" name="Google Shape;88;p1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25"/>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25"/>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p2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60" name="Google Shape;160;p2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61" name="Google Shape;161;p2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test.data.vlaanderen.be/doc/applicatieprofiel/openbaardome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test.data.vlaanderen.be/cms/ap/openbaar-domein/overview.jpg" TargetMode="External"/><Relationship Id="rId4" Type="http://schemas.openxmlformats.org/officeDocument/2006/relationships/hyperlink" Target="https://test.data.vlaanderen.be/doc/applicatieprofiel/openbaardome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test.data.vlaanderen.be/doc/applicatieprofiel/openbaardome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test.data.vlaanderen.be/doc/applicatieprofiel/openbaardomei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test.data.vlaanderen.be/doc/applicatieprofiel/openbaardome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mailto:informatie.vlaanderen@vlaanderen.be" TargetMode="External"/><Relationship Id="rId4" Type="http://schemas.openxmlformats.org/officeDocument/2006/relationships/hyperlink" Target="https://github.com/Informatievlaanderen/OSLO-Public-Discussion/issu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hyperlink" Target="https://overheid.vlaanderen.be/OSLO-Wat-is-OSLO2"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idx="1" type="subTitle"/>
          </p:nvPr>
        </p:nvSpPr>
        <p:spPr>
          <a:xfrm>
            <a:off x="1028700" y="4357425"/>
            <a:ext cx="5213700" cy="111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0" lang="nl-BE" sz="2400" u="none" cap="none" strike="noStrike">
                <a:solidFill>
                  <a:schemeClr val="dk2"/>
                </a:solidFill>
                <a:latin typeface="Arial"/>
                <a:ea typeface="Arial"/>
                <a:cs typeface="Arial"/>
                <a:sym typeface="Arial"/>
              </a:rPr>
              <a:t>Gegevensmodel </a:t>
            </a:r>
            <a:br>
              <a:rPr b="0" i="0" lang="nl-BE" sz="2400" u="none" cap="none" strike="noStrike">
                <a:solidFill>
                  <a:schemeClr val="dk2"/>
                </a:solidFill>
                <a:latin typeface="Arial"/>
                <a:ea typeface="Arial"/>
                <a:cs typeface="Arial"/>
                <a:sym typeface="Arial"/>
              </a:rPr>
            </a:br>
            <a:r>
              <a:rPr b="0" i="0" lang="nl-BE" sz="2400" u="none" cap="none" strike="noStrike">
                <a:solidFill>
                  <a:schemeClr val="dk2"/>
                </a:solidFill>
                <a:latin typeface="Arial"/>
                <a:ea typeface="Arial"/>
                <a:cs typeface="Arial"/>
                <a:sym typeface="Arial"/>
              </a:rPr>
              <a:t>voor de inventarisatie </a:t>
            </a:r>
            <a:br>
              <a:rPr b="0" i="0" lang="nl-BE" sz="2400" u="none" cap="none" strike="noStrike">
                <a:solidFill>
                  <a:schemeClr val="dk2"/>
                </a:solidFill>
                <a:latin typeface="Arial"/>
                <a:ea typeface="Arial"/>
                <a:cs typeface="Arial"/>
                <a:sym typeface="Arial"/>
              </a:rPr>
            </a:br>
            <a:r>
              <a:rPr b="0" i="0" lang="nl-BE" sz="2400" u="none" cap="none" strike="noStrike">
                <a:solidFill>
                  <a:schemeClr val="dk2"/>
                </a:solidFill>
                <a:latin typeface="Arial"/>
                <a:ea typeface="Arial"/>
                <a:cs typeface="Arial"/>
                <a:sym typeface="Arial"/>
              </a:rPr>
              <a:t>van het Openbaar Domein</a:t>
            </a:r>
            <a:endParaRPr b="0" i="0" sz="2400" u="none" cap="none" strike="noStrike">
              <a:solidFill>
                <a:schemeClr val="dk2"/>
              </a:solidFill>
              <a:latin typeface="Arial"/>
              <a:ea typeface="Arial"/>
              <a:cs typeface="Arial"/>
              <a:sym typeface="Arial"/>
            </a:endParaRPr>
          </a:p>
        </p:txBody>
      </p:sp>
      <p:sp>
        <p:nvSpPr>
          <p:cNvPr id="233" name="Google Shape;233;p37"/>
          <p:cNvSpPr txBox="1"/>
          <p:nvPr>
            <p:ph type="title"/>
          </p:nvPr>
        </p:nvSpPr>
        <p:spPr>
          <a:xfrm>
            <a:off x="1028711" y="1551752"/>
            <a:ext cx="4236324" cy="279462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OSLO Openbaar Domein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46"/>
          <p:cNvPicPr preferRelativeResize="0"/>
          <p:nvPr/>
        </p:nvPicPr>
        <p:blipFill rotWithShape="1">
          <a:blip r:embed="rId3">
            <a:alphaModFix/>
          </a:blip>
          <a:srcRect b="0" l="0" r="0" t="0"/>
          <a:stretch/>
        </p:blipFill>
        <p:spPr>
          <a:xfrm>
            <a:off x="596626" y="1349478"/>
            <a:ext cx="9144000" cy="5470589"/>
          </a:xfrm>
          <a:prstGeom prst="rect">
            <a:avLst/>
          </a:prstGeom>
          <a:noFill/>
          <a:ln>
            <a:noFill/>
          </a:ln>
        </p:spPr>
      </p:pic>
      <p:sp>
        <p:nvSpPr>
          <p:cNvPr id="327" name="Google Shape;327;p46"/>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Oorspronkelijk gegevensmodel ontwikkeld in periode 2015-2016</a:t>
            </a:r>
            <a:endParaRPr b="0" i="0" sz="3200" u="none" cap="none" strike="noStrike">
              <a:solidFill>
                <a:schemeClr val="dk1"/>
              </a:solidFill>
              <a:latin typeface="Arial"/>
              <a:ea typeface="Arial"/>
              <a:cs typeface="Arial"/>
              <a:sym typeface="Arial"/>
            </a:endParaRPr>
          </a:p>
        </p:txBody>
      </p:sp>
      <p:sp>
        <p:nvSpPr>
          <p:cNvPr id="328" name="Google Shape;328;p4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7"/>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5" name="Google Shape;335;p47"/>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2800" u="none" cap="none" strike="noStrike">
                <a:solidFill>
                  <a:schemeClr val="dk1"/>
                </a:solidFill>
                <a:latin typeface="Arial"/>
                <a:ea typeface="Arial"/>
                <a:cs typeface="Arial"/>
                <a:sym typeface="Arial"/>
              </a:rPr>
              <a:t>Afstemming met andere werkgroepen en initiatieven</a:t>
            </a:r>
            <a:endParaRPr b="0" i="0" sz="2800" u="none" cap="none" strike="noStrike">
              <a:solidFill>
                <a:schemeClr val="dk1"/>
              </a:solidFill>
              <a:latin typeface="Arial"/>
              <a:ea typeface="Arial"/>
              <a:cs typeface="Arial"/>
              <a:sym typeface="Arial"/>
            </a:endParaRPr>
          </a:p>
        </p:txBody>
      </p:sp>
      <p:sp>
        <p:nvSpPr>
          <p:cNvPr id="336" name="Google Shape;336;p4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337" name="Google Shape;337;p47"/>
          <p:cNvGrpSpPr/>
          <p:nvPr/>
        </p:nvGrpSpPr>
        <p:grpSpPr>
          <a:xfrm>
            <a:off x="680971" y="4000975"/>
            <a:ext cx="8543736" cy="2473809"/>
            <a:chOff x="1593000" y="2322567"/>
            <a:chExt cx="5957975" cy="643501"/>
          </a:xfrm>
        </p:grpSpPr>
        <p:sp>
          <p:nvSpPr>
            <p:cNvPr id="338" name="Google Shape;338;p47"/>
            <p:cNvSpPr/>
            <p:nvPr/>
          </p:nvSpPr>
          <p:spPr>
            <a:xfrm>
              <a:off x="3728375" y="2322568"/>
              <a:ext cx="3822600" cy="643500"/>
            </a:xfrm>
            <a:prstGeom prst="rect">
              <a:avLst/>
            </a:prstGeom>
            <a:solidFill>
              <a:srgbClr val="EEEEEE"/>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7"/>
            <p:cNvSpPr/>
            <p:nvPr/>
          </p:nvSpPr>
          <p:spPr>
            <a:xfrm flipH="1">
              <a:off x="2283025" y="2322575"/>
              <a:ext cx="1844400" cy="642600"/>
            </a:xfrm>
            <a:prstGeom prst="rect">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7"/>
            <p:cNvSpPr/>
            <p:nvPr/>
          </p:nvSpPr>
          <p:spPr>
            <a:xfrm rot="-5400000">
              <a:off x="3501574" y="1934671"/>
              <a:ext cx="643356" cy="1419149"/>
            </a:xfrm>
            <a:prstGeom prst="flowChartOffpageConnector">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7"/>
            <p:cNvSpPr/>
            <p:nvPr/>
          </p:nvSpPr>
          <p:spPr>
            <a:xfrm>
              <a:off x="2342625" y="2399951"/>
              <a:ext cx="1940700" cy="495900"/>
            </a:xfrm>
            <a:prstGeom prst="rect">
              <a:avLst/>
            </a:prstGeom>
            <a:noFill/>
            <a:ln>
              <a:noFill/>
            </a:ln>
          </p:spPr>
          <p:txBody>
            <a:bodyPr anchorCtr="0" anchor="ctr" bIns="99050" lIns="99050" spcFirstLastPara="1" rIns="99050" wrap="square" tIns="99050">
              <a:noAutofit/>
            </a:bodyPr>
            <a:lstStyle/>
            <a:p>
              <a:pPr indent="0" lvl="0" marL="0" marR="0" rtl="0" algn="l">
                <a:lnSpc>
                  <a:spcPct val="115000"/>
                </a:lnSpc>
                <a:spcBef>
                  <a:spcPts val="0"/>
                </a:spcBef>
                <a:spcAft>
                  <a:spcPts val="0"/>
                </a:spcAft>
                <a:buClr>
                  <a:srgbClr val="000000"/>
                </a:buClr>
                <a:buSzPts val="2400"/>
                <a:buFont typeface="Arial"/>
                <a:buNone/>
              </a:pPr>
              <a:r>
                <a:rPr b="0" i="0" lang="nl-BE" sz="2400" u="none" cap="none" strike="noStrike">
                  <a:solidFill>
                    <a:srgbClr val="FFFFFF"/>
                  </a:solidFill>
                  <a:latin typeface="Roboto Medium"/>
                  <a:ea typeface="Roboto Medium"/>
                  <a:cs typeface="Roboto Medium"/>
                  <a:sym typeface="Roboto Medium"/>
                </a:rPr>
                <a:t>Openbaar Domein</a:t>
              </a:r>
              <a:endParaRPr b="0" i="0" sz="2400" u="none" cap="none" strike="noStrike">
                <a:solidFill>
                  <a:srgbClr val="FFFFFF"/>
                </a:solidFill>
                <a:latin typeface="Roboto"/>
                <a:ea typeface="Roboto"/>
                <a:cs typeface="Roboto"/>
                <a:sym typeface="Roboto"/>
              </a:endParaRPr>
            </a:p>
          </p:txBody>
        </p:sp>
        <p:sp>
          <p:nvSpPr>
            <p:cNvPr id="342" name="Google Shape;342;p47"/>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7"/>
            <p:cNvSpPr/>
            <p:nvPr/>
          </p:nvSpPr>
          <p:spPr>
            <a:xfrm>
              <a:off x="1593000" y="2322575"/>
              <a:ext cx="690000" cy="642600"/>
            </a:xfrm>
            <a:prstGeom prst="rect">
              <a:avLst/>
            </a:prstGeom>
            <a:solidFill>
              <a:srgbClr val="0E65F0"/>
            </a:solidFill>
            <a:ln>
              <a:noFill/>
            </a:ln>
          </p:spPr>
          <p:txBody>
            <a:bodyPr anchorCtr="0" anchor="ctr"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2800"/>
                <a:buFont typeface="Arial"/>
                <a:buNone/>
              </a:pPr>
              <a:r>
                <a:rPr b="0" i="0" lang="nl-BE" sz="2800" u="none" cap="none" strike="noStrike">
                  <a:solidFill>
                    <a:srgbClr val="FFFFFF"/>
                  </a:solidFill>
                  <a:latin typeface="Roboto Thin"/>
                  <a:ea typeface="Roboto Thin"/>
                  <a:cs typeface="Roboto Thin"/>
                  <a:sym typeface="Roboto Thin"/>
                </a:rPr>
                <a:t>02</a:t>
              </a:r>
              <a:endParaRPr b="0" i="0" sz="2800" u="none" cap="none" strike="noStrike">
                <a:solidFill>
                  <a:srgbClr val="FFFFFF"/>
                </a:solidFill>
                <a:latin typeface="Roboto Thin"/>
                <a:ea typeface="Roboto Thin"/>
                <a:cs typeface="Roboto Thin"/>
                <a:sym typeface="Roboto Thin"/>
              </a:endParaRPr>
            </a:p>
          </p:txBody>
        </p:sp>
        <p:sp>
          <p:nvSpPr>
            <p:cNvPr id="344" name="Google Shape;344;p47"/>
            <p:cNvSpPr/>
            <p:nvPr/>
          </p:nvSpPr>
          <p:spPr>
            <a:xfrm>
              <a:off x="4532822" y="2323751"/>
              <a:ext cx="2826300" cy="642300"/>
            </a:xfrm>
            <a:prstGeom prst="rect">
              <a:avLst/>
            </a:prstGeom>
            <a:noFill/>
            <a:ln>
              <a:noFill/>
            </a:ln>
          </p:spPr>
          <p:txBody>
            <a:bodyPr anchorCtr="0" anchor="ctr" bIns="99050" lIns="99050" spcFirstLastPara="1" rIns="99050" wrap="square" tIns="99050">
              <a:noAutofit/>
            </a:bodyPr>
            <a:lstStyle/>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BGT | IMGeo</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Stad Sint-Niklaas</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AWV - OTL </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Stad &amp; Provincie Antwerpen</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GRB (Detail + Skelet)</a:t>
              </a:r>
              <a:endParaRPr b="0" i="0" sz="1800" u="none" cap="none" strike="noStrike">
                <a:solidFill>
                  <a:srgbClr val="0C58D3"/>
                </a:solidFill>
                <a:latin typeface="Roboto"/>
                <a:ea typeface="Roboto"/>
                <a:cs typeface="Roboto"/>
                <a:sym typeface="Roboto"/>
              </a:endParaRPr>
            </a:p>
          </p:txBody>
        </p:sp>
      </p:grpSp>
      <p:grpSp>
        <p:nvGrpSpPr>
          <p:cNvPr id="345" name="Google Shape;345;p47"/>
          <p:cNvGrpSpPr/>
          <p:nvPr/>
        </p:nvGrpSpPr>
        <p:grpSpPr>
          <a:xfrm>
            <a:off x="680971" y="1482453"/>
            <a:ext cx="8543736" cy="2473809"/>
            <a:chOff x="1593000" y="2322567"/>
            <a:chExt cx="5957975" cy="643501"/>
          </a:xfrm>
        </p:grpSpPr>
        <p:sp>
          <p:nvSpPr>
            <p:cNvPr id="346" name="Google Shape;346;p47"/>
            <p:cNvSpPr/>
            <p:nvPr/>
          </p:nvSpPr>
          <p:spPr>
            <a:xfrm>
              <a:off x="3728375" y="2322568"/>
              <a:ext cx="3822600" cy="643500"/>
            </a:xfrm>
            <a:prstGeom prst="rect">
              <a:avLst/>
            </a:prstGeom>
            <a:solidFill>
              <a:srgbClr val="EEEEEE"/>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7"/>
            <p:cNvSpPr/>
            <p:nvPr/>
          </p:nvSpPr>
          <p:spPr>
            <a:xfrm flipH="1">
              <a:off x="2283025" y="2322575"/>
              <a:ext cx="1844400" cy="642600"/>
            </a:xfrm>
            <a:prstGeom prst="rect">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7"/>
            <p:cNvSpPr/>
            <p:nvPr/>
          </p:nvSpPr>
          <p:spPr>
            <a:xfrm rot="-5400000">
              <a:off x="3501574" y="1934671"/>
              <a:ext cx="643356" cy="1419149"/>
            </a:xfrm>
            <a:prstGeom prst="flowChartOffpageConnector">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7"/>
            <p:cNvSpPr/>
            <p:nvPr/>
          </p:nvSpPr>
          <p:spPr>
            <a:xfrm>
              <a:off x="2342625" y="2399951"/>
              <a:ext cx="1940700" cy="495900"/>
            </a:xfrm>
            <a:prstGeom prst="rect">
              <a:avLst/>
            </a:prstGeom>
            <a:noFill/>
            <a:ln>
              <a:noFill/>
            </a:ln>
          </p:spPr>
          <p:txBody>
            <a:bodyPr anchorCtr="0" anchor="ctr" bIns="99050" lIns="99050" spcFirstLastPara="1" rIns="99050" wrap="square" tIns="99050">
              <a:noAutofit/>
            </a:bodyPr>
            <a:lstStyle/>
            <a:p>
              <a:pPr indent="0" lvl="0" marL="0" marR="0" rtl="0" algn="l">
                <a:lnSpc>
                  <a:spcPct val="115000"/>
                </a:lnSpc>
                <a:spcBef>
                  <a:spcPts val="0"/>
                </a:spcBef>
                <a:spcAft>
                  <a:spcPts val="0"/>
                </a:spcAft>
                <a:buClr>
                  <a:srgbClr val="000000"/>
                </a:buClr>
                <a:buSzPts val="2400"/>
                <a:buFont typeface="Arial"/>
                <a:buNone/>
              </a:pPr>
              <a:r>
                <a:rPr b="0" i="0" lang="nl-BE" sz="2400" u="none" cap="none" strike="noStrike">
                  <a:solidFill>
                    <a:srgbClr val="FFFFFF"/>
                  </a:solidFill>
                  <a:latin typeface="Roboto Medium"/>
                  <a:ea typeface="Roboto Medium"/>
                  <a:cs typeface="Roboto Medium"/>
                  <a:sym typeface="Roboto Medium"/>
                </a:rPr>
                <a:t>OSLO</a:t>
              </a:r>
              <a:endParaRPr b="0" i="0" sz="2400" u="none" cap="none" strike="noStrike">
                <a:solidFill>
                  <a:srgbClr val="FFFFFF"/>
                </a:solidFill>
                <a:latin typeface="Roboto"/>
                <a:ea typeface="Roboto"/>
                <a:cs typeface="Roboto"/>
                <a:sym typeface="Roboto"/>
              </a:endParaRPr>
            </a:p>
          </p:txBody>
        </p:sp>
        <p:sp>
          <p:nvSpPr>
            <p:cNvPr id="350" name="Google Shape;350;p47"/>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7"/>
            <p:cNvSpPr/>
            <p:nvPr/>
          </p:nvSpPr>
          <p:spPr>
            <a:xfrm>
              <a:off x="1593000" y="2322575"/>
              <a:ext cx="690000" cy="642600"/>
            </a:xfrm>
            <a:prstGeom prst="rect">
              <a:avLst/>
            </a:prstGeom>
            <a:solidFill>
              <a:srgbClr val="0E65F0"/>
            </a:solidFill>
            <a:ln>
              <a:noFill/>
            </a:ln>
          </p:spPr>
          <p:txBody>
            <a:bodyPr anchorCtr="0" anchor="ctr"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2800"/>
                <a:buFont typeface="Arial"/>
                <a:buNone/>
              </a:pPr>
              <a:r>
                <a:rPr b="0" i="0" lang="nl-BE" sz="2800" u="none" cap="none" strike="noStrike">
                  <a:solidFill>
                    <a:srgbClr val="FFFFFF"/>
                  </a:solidFill>
                  <a:latin typeface="Roboto Thin"/>
                  <a:ea typeface="Roboto Thin"/>
                  <a:cs typeface="Roboto Thin"/>
                  <a:sym typeface="Roboto Thin"/>
                </a:rPr>
                <a:t>01</a:t>
              </a:r>
              <a:endParaRPr b="0" i="0" sz="2800" u="none" cap="none" strike="noStrike">
                <a:solidFill>
                  <a:srgbClr val="FFFFFF"/>
                </a:solidFill>
                <a:latin typeface="Roboto Thin"/>
                <a:ea typeface="Roboto Thin"/>
                <a:cs typeface="Roboto Thin"/>
                <a:sym typeface="Roboto Thin"/>
              </a:endParaRPr>
            </a:p>
          </p:txBody>
        </p:sp>
        <p:sp>
          <p:nvSpPr>
            <p:cNvPr id="352" name="Google Shape;352;p47"/>
            <p:cNvSpPr/>
            <p:nvPr/>
          </p:nvSpPr>
          <p:spPr>
            <a:xfrm>
              <a:off x="4532822" y="2323750"/>
              <a:ext cx="2826300" cy="642300"/>
            </a:xfrm>
            <a:prstGeom prst="rect">
              <a:avLst/>
            </a:prstGeom>
            <a:noFill/>
            <a:ln>
              <a:noFill/>
            </a:ln>
          </p:spPr>
          <p:txBody>
            <a:bodyPr anchorCtr="0" anchor="ctr" bIns="99050" lIns="99050" spcFirstLastPara="1" rIns="99050" wrap="square" tIns="99050">
              <a:noAutofit/>
            </a:bodyPr>
            <a:lstStyle/>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Wegenregister</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LBLOD Mobiliteit</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GIPOD</a:t>
              </a:r>
              <a:endParaRPr b="0" i="0" sz="1800" u="none" cap="none" strike="noStrike">
                <a:solidFill>
                  <a:srgbClr val="0C58D3"/>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idx="1" type="body"/>
          </p:nvPr>
        </p:nvSpPr>
        <p:spPr>
          <a:xfrm>
            <a:off x="681050" y="1148076"/>
            <a:ext cx="8544000" cy="53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chemeClr val="dk1"/>
              </a:buClr>
              <a:buSzPts val="2400"/>
              <a:buFont typeface="Arial"/>
              <a:buNone/>
            </a:pPr>
            <a:r>
              <a:rPr b="0" i="0" lang="nl-BE" sz="1400" u="none" cap="none" strike="noStrike">
                <a:solidFill>
                  <a:schemeClr val="dk1"/>
                </a:solidFill>
                <a:latin typeface="Arial"/>
                <a:ea typeface="Arial"/>
                <a:cs typeface="Arial"/>
                <a:sym typeface="Arial"/>
              </a:rPr>
              <a:t>https://overheid.vlaanderen.be/GRB-GRB-skeletbestekken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rPr b="0" i="0" lang="nl-BE" sz="1400" u="none" cap="none" strike="noStrike">
                <a:solidFill>
                  <a:schemeClr val="dk1"/>
                </a:solidFill>
                <a:latin typeface="Arial"/>
                <a:ea typeface="Arial"/>
                <a:cs typeface="Arial"/>
                <a:sym typeface="Arial"/>
              </a:rPr>
              <a:t>https://overheid.vlaanderen.be/GRB-Overzicht-layers-skelet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9" name="Google Shape;359;p4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GRB Skeletbestekken</a:t>
            </a:r>
            <a:endParaRPr b="0" i="0" sz="3200" u="none" cap="none" strike="noStrike">
              <a:solidFill>
                <a:schemeClr val="dk1"/>
              </a:solidFill>
              <a:latin typeface="Arial"/>
              <a:ea typeface="Arial"/>
              <a:cs typeface="Arial"/>
              <a:sym typeface="Arial"/>
            </a:endParaRPr>
          </a:p>
        </p:txBody>
      </p:sp>
      <p:sp>
        <p:nvSpPr>
          <p:cNvPr id="360" name="Google Shape;360;p4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pic>
        <p:nvPicPr>
          <p:cNvPr id="361" name="Google Shape;361;p48"/>
          <p:cNvPicPr preferRelativeResize="0"/>
          <p:nvPr/>
        </p:nvPicPr>
        <p:blipFill rotWithShape="1">
          <a:blip r:embed="rId3">
            <a:alphaModFix/>
          </a:blip>
          <a:srcRect b="0" l="0" r="0" t="0"/>
          <a:stretch/>
        </p:blipFill>
        <p:spPr>
          <a:xfrm>
            <a:off x="1225425" y="1992625"/>
            <a:ext cx="8101344" cy="456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Tijdslijn Werkgroep</a:t>
            </a:r>
            <a:endParaRPr b="0" i="0" sz="3200" u="none" cap="none" strike="noStrike">
              <a:solidFill>
                <a:schemeClr val="dk1"/>
              </a:solidFill>
              <a:latin typeface="Arial"/>
              <a:ea typeface="Arial"/>
              <a:cs typeface="Arial"/>
              <a:sym typeface="Arial"/>
            </a:endParaRPr>
          </a:p>
        </p:txBody>
      </p:sp>
      <p:sp>
        <p:nvSpPr>
          <p:cNvPr id="368" name="Google Shape;368;p4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369" name="Google Shape;369;p49"/>
          <p:cNvGrpSpPr/>
          <p:nvPr/>
        </p:nvGrpSpPr>
        <p:grpSpPr>
          <a:xfrm>
            <a:off x="492493" y="2094325"/>
            <a:ext cx="2383535" cy="4000412"/>
            <a:chOff x="1083025" y="1574038"/>
            <a:chExt cx="1834900" cy="2315187"/>
          </a:xfrm>
        </p:grpSpPr>
        <p:sp>
          <p:nvSpPr>
            <p:cNvPr id="370" name="Google Shape;370;p49"/>
            <p:cNvSpPr txBox="1"/>
            <p:nvPr/>
          </p:nvSpPr>
          <p:spPr>
            <a:xfrm>
              <a:off x="1215710" y="1574038"/>
              <a:ext cx="10131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18 januari</a:t>
              </a:r>
              <a:endParaRPr b="0" i="0" sz="1800" u="none" cap="none" strike="noStrike">
                <a:solidFill>
                  <a:srgbClr val="0C58D3"/>
                </a:solidFill>
                <a:latin typeface="Roboto"/>
                <a:ea typeface="Roboto"/>
                <a:cs typeface="Roboto"/>
                <a:sym typeface="Roboto"/>
              </a:endParaRPr>
            </a:p>
          </p:txBody>
        </p:sp>
        <p:sp>
          <p:nvSpPr>
            <p:cNvPr id="371" name="Google Shape;371;p49"/>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Introductie </a:t>
              </a:r>
              <a:endParaRPr b="1" i="0" sz="1800" u="none" cap="none" strike="noStrike">
                <a:solidFill>
                  <a:srgbClr val="0C58D3"/>
                </a:solidFill>
                <a:latin typeface="Roboto"/>
                <a:ea typeface="Roboto"/>
                <a:cs typeface="Roboto"/>
                <a:sym typeface="Roboto"/>
              </a:endParaRPr>
            </a:p>
          </p:txBody>
        </p:sp>
        <p:sp>
          <p:nvSpPr>
            <p:cNvPr id="372" name="Google Shape;372;p49"/>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Hoe/wat/…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Introductie model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Use cases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Brainstorm</a:t>
              </a:r>
              <a:endParaRPr b="0" i="0" sz="1400" u="none" cap="none" strike="noStrike">
                <a:solidFill>
                  <a:srgbClr val="0C58D3"/>
                </a:solidFill>
                <a:latin typeface="Roboto"/>
                <a:ea typeface="Roboto"/>
                <a:cs typeface="Roboto"/>
                <a:sym typeface="Roboto"/>
              </a:endParaRPr>
            </a:p>
          </p:txBody>
        </p:sp>
        <p:cxnSp>
          <p:nvCxnSpPr>
            <p:cNvPr id="373" name="Google Shape;373;p49"/>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74" name="Google Shape;374;p49"/>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375" name="Google Shape;375;p49"/>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49"/>
          <p:cNvGrpSpPr/>
          <p:nvPr/>
        </p:nvGrpSpPr>
        <p:grpSpPr>
          <a:xfrm>
            <a:off x="7220146" y="2093050"/>
            <a:ext cx="2383535" cy="4000439"/>
            <a:chOff x="1083025" y="1574022"/>
            <a:chExt cx="1834900" cy="2315203"/>
          </a:xfrm>
        </p:grpSpPr>
        <p:sp>
          <p:nvSpPr>
            <p:cNvPr id="377" name="Google Shape;377;p49"/>
            <p:cNvSpPr txBox="1"/>
            <p:nvPr/>
          </p:nvSpPr>
          <p:spPr>
            <a:xfrm>
              <a:off x="1363459" y="1574022"/>
              <a:ext cx="8652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858585"/>
                  </a:solidFill>
                  <a:latin typeface="Roboto"/>
                  <a:ea typeface="Roboto"/>
                  <a:cs typeface="Roboto"/>
                  <a:sym typeface="Roboto"/>
                </a:rPr>
                <a:t>8 juni</a:t>
              </a:r>
              <a:endParaRPr b="0" i="0" sz="1800" u="none" cap="none" strike="noStrike">
                <a:solidFill>
                  <a:srgbClr val="858585"/>
                </a:solidFill>
                <a:latin typeface="Roboto"/>
                <a:ea typeface="Roboto"/>
                <a:cs typeface="Roboto"/>
                <a:sym typeface="Roboto"/>
              </a:endParaRPr>
            </a:p>
          </p:txBody>
        </p:sp>
        <p:sp>
          <p:nvSpPr>
            <p:cNvPr id="378" name="Google Shape;378;p49"/>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858585"/>
                  </a:solidFill>
                  <a:latin typeface="Roboto"/>
                  <a:ea typeface="Roboto"/>
                  <a:cs typeface="Roboto"/>
                  <a:sym typeface="Roboto"/>
                </a:rPr>
                <a:t>Gegevensmodel v2.0</a:t>
              </a:r>
              <a:endParaRPr b="1" i="0" sz="1800" u="none" cap="none" strike="noStrike">
                <a:solidFill>
                  <a:srgbClr val="858585"/>
                </a:solidFill>
                <a:latin typeface="Roboto"/>
                <a:ea typeface="Roboto"/>
                <a:cs typeface="Roboto"/>
                <a:sym typeface="Roboto"/>
              </a:endParaRPr>
            </a:p>
          </p:txBody>
        </p:sp>
        <p:sp>
          <p:nvSpPr>
            <p:cNvPr id="379" name="Google Shape;379;p49"/>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Voorstelling stabiele specificatie</a:t>
              </a:r>
              <a:endParaRPr b="0" i="0" sz="1400" u="none" cap="none" strike="noStrike">
                <a:solidFill>
                  <a:srgbClr val="858585"/>
                </a:solidFill>
                <a:latin typeface="Roboto"/>
                <a:ea typeface="Roboto"/>
                <a:cs typeface="Roboto"/>
                <a:sym typeface="Roboto"/>
              </a:endParaRPr>
            </a:p>
          </p:txBody>
        </p:sp>
        <p:cxnSp>
          <p:nvCxnSpPr>
            <p:cNvPr id="380" name="Google Shape;380;p49"/>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81" name="Google Shape;381;p4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382" name="Google Shape;382;p49"/>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49"/>
          <p:cNvGrpSpPr/>
          <p:nvPr/>
        </p:nvGrpSpPr>
        <p:grpSpPr>
          <a:xfrm>
            <a:off x="2728127" y="2093075"/>
            <a:ext cx="2383535" cy="4000426"/>
            <a:chOff x="1083025" y="1574030"/>
            <a:chExt cx="1834900" cy="2315195"/>
          </a:xfrm>
        </p:grpSpPr>
        <p:sp>
          <p:nvSpPr>
            <p:cNvPr id="384" name="Google Shape;384;p49"/>
            <p:cNvSpPr txBox="1"/>
            <p:nvPr/>
          </p:nvSpPr>
          <p:spPr>
            <a:xfrm>
              <a:off x="1196883" y="1574030"/>
              <a:ext cx="10317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8 februari</a:t>
              </a:r>
              <a:endParaRPr b="0" i="0" sz="1800" u="none" cap="none" strike="noStrike">
                <a:solidFill>
                  <a:srgbClr val="0C58D3"/>
                </a:solidFill>
                <a:latin typeface="Roboto"/>
                <a:ea typeface="Roboto"/>
                <a:cs typeface="Roboto"/>
                <a:sym typeface="Roboto"/>
              </a:endParaRPr>
            </a:p>
          </p:txBody>
        </p:sp>
        <p:sp>
          <p:nvSpPr>
            <p:cNvPr id="385" name="Google Shape;385;p49"/>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Thematische verdieping</a:t>
              </a:r>
              <a:endParaRPr b="1" i="0" sz="1800" u="none" cap="none" strike="noStrike">
                <a:solidFill>
                  <a:srgbClr val="0C58D3"/>
                </a:solidFill>
                <a:latin typeface="Roboto"/>
                <a:ea typeface="Roboto"/>
                <a:cs typeface="Roboto"/>
                <a:sym typeface="Roboto"/>
              </a:endParaRPr>
            </a:p>
          </p:txBody>
        </p:sp>
        <p:sp>
          <p:nvSpPr>
            <p:cNvPr id="386" name="Google Shape;386;p49"/>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Discussie Gegevensmodel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Tussentijdse dieptesessies</a:t>
              </a:r>
              <a:endParaRPr b="0" i="0" sz="1400" u="none" cap="none" strike="noStrike">
                <a:solidFill>
                  <a:srgbClr val="0C58D3"/>
                </a:solidFill>
                <a:latin typeface="Roboto"/>
                <a:ea typeface="Roboto"/>
                <a:cs typeface="Roboto"/>
                <a:sym typeface="Roboto"/>
              </a:endParaRPr>
            </a:p>
          </p:txBody>
        </p:sp>
        <p:cxnSp>
          <p:nvCxnSpPr>
            <p:cNvPr id="387" name="Google Shape;387;p49"/>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88" name="Google Shape;388;p49"/>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389" name="Google Shape;389;p49"/>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49"/>
          <p:cNvGrpSpPr/>
          <p:nvPr/>
        </p:nvGrpSpPr>
        <p:grpSpPr>
          <a:xfrm>
            <a:off x="4967897" y="2093075"/>
            <a:ext cx="2383535" cy="4000426"/>
            <a:chOff x="1083025" y="1574030"/>
            <a:chExt cx="1834900" cy="2315195"/>
          </a:xfrm>
        </p:grpSpPr>
        <p:sp>
          <p:nvSpPr>
            <p:cNvPr id="391" name="Google Shape;391;p49"/>
            <p:cNvSpPr txBox="1"/>
            <p:nvPr/>
          </p:nvSpPr>
          <p:spPr>
            <a:xfrm>
              <a:off x="1193689" y="1574030"/>
              <a:ext cx="10350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23 maart</a:t>
              </a:r>
              <a:endParaRPr b="0" i="0" sz="1800" u="none" cap="none" strike="noStrike">
                <a:solidFill>
                  <a:srgbClr val="0C58D3"/>
                </a:solidFill>
                <a:latin typeface="Roboto"/>
                <a:ea typeface="Roboto"/>
                <a:cs typeface="Roboto"/>
                <a:sym typeface="Roboto"/>
              </a:endParaRPr>
            </a:p>
          </p:txBody>
        </p:sp>
        <p:sp>
          <p:nvSpPr>
            <p:cNvPr id="392" name="Google Shape;392;p49"/>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Gegevensmodel v1.2</a:t>
              </a:r>
              <a:endParaRPr b="1" i="0" sz="1800" u="none" cap="none" strike="noStrike">
                <a:solidFill>
                  <a:srgbClr val="0C58D3"/>
                </a:solidFill>
                <a:latin typeface="Roboto"/>
                <a:ea typeface="Roboto"/>
                <a:cs typeface="Roboto"/>
                <a:sym typeface="Roboto"/>
              </a:endParaRPr>
            </a:p>
          </p:txBody>
        </p:sp>
        <p:sp>
          <p:nvSpPr>
            <p:cNvPr id="393" name="Google Shape;393;p49"/>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Voorstelling Gegevensmodel v1.2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070C0"/>
                  </a:solidFill>
                  <a:latin typeface="Roboto"/>
                  <a:ea typeface="Roboto"/>
                  <a:cs typeface="Roboto"/>
                  <a:sym typeface="Roboto"/>
                </a:rPr>
                <a:t>- Tussentijdse dieptesessies </a:t>
              </a:r>
              <a:endParaRPr b="0" i="0" sz="1400" u="none" cap="none" strike="noStrike">
                <a:solidFill>
                  <a:srgbClr val="0070C0"/>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900"/>
                <a:buFont typeface="Arial"/>
                <a:buNone/>
              </a:pPr>
              <a:r>
                <a:t/>
              </a:r>
              <a:endParaRPr b="0" i="0" sz="900" u="none" cap="none" strike="noStrike">
                <a:solidFill>
                  <a:srgbClr val="0C58D3"/>
                </a:solidFill>
                <a:latin typeface="Roboto"/>
                <a:ea typeface="Roboto"/>
                <a:cs typeface="Roboto"/>
                <a:sym typeface="Roboto"/>
              </a:endParaRPr>
            </a:p>
          </p:txBody>
        </p:sp>
        <p:cxnSp>
          <p:nvCxnSpPr>
            <p:cNvPr id="394" name="Google Shape;394;p49"/>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95" name="Google Shape;395;p49"/>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396" name="Google Shape;396;p49"/>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Output werkgroepsessie 1</a:t>
            </a:r>
            <a:br>
              <a:rPr b="0" i="0" lang="nl-BE" sz="3200" u="none" cap="none" strike="noStrike">
                <a:solidFill>
                  <a:schemeClr val="dk1"/>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Nieuwe use cases en informatienoden</a:t>
            </a:r>
            <a:endParaRPr b="0" i="0" sz="3200" u="none" cap="none" strike="noStrike">
              <a:solidFill>
                <a:srgbClr val="7F7F7F"/>
              </a:solidFill>
              <a:latin typeface="Arial"/>
              <a:ea typeface="Arial"/>
              <a:cs typeface="Arial"/>
              <a:sym typeface="Arial"/>
            </a:endParaRPr>
          </a:p>
        </p:txBody>
      </p:sp>
      <p:sp>
        <p:nvSpPr>
          <p:cNvPr id="403" name="Google Shape;403;p5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pic>
        <p:nvPicPr>
          <p:cNvPr id="404" name="Google Shape;404;p50"/>
          <p:cNvPicPr preferRelativeResize="0"/>
          <p:nvPr/>
        </p:nvPicPr>
        <p:blipFill rotWithShape="1">
          <a:blip r:embed="rId3">
            <a:alphaModFix/>
          </a:blip>
          <a:srcRect b="0" l="0" r="0" t="0"/>
          <a:stretch/>
        </p:blipFill>
        <p:spPr>
          <a:xfrm>
            <a:off x="987890" y="1563794"/>
            <a:ext cx="7930295" cy="4780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1"/>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Het combineren van verscheidene doelen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Functionele relaties (Collecties)</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Categoriseren van objecten (Views)</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Level of detail Geometrieën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Level of detail Objecten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Uitbreidbaarheid</a:t>
            </a:r>
            <a:endParaRPr b="0" i="0" sz="2400" u="none" cap="none" strike="noStrike">
              <a:solidFill>
                <a:schemeClr val="dk1"/>
              </a:solidFill>
              <a:latin typeface="Arial"/>
              <a:ea typeface="Arial"/>
              <a:cs typeface="Arial"/>
              <a:sym typeface="Arial"/>
            </a:endParaRPr>
          </a:p>
          <a:p>
            <a:pPr indent="0" lvl="0" marL="0" marR="0" rtl="0" algn="l">
              <a:lnSpc>
                <a:spcPct val="2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11" name="Google Shape;411;p5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Output werkgroepsessie 2</a:t>
            </a:r>
            <a:br>
              <a:rPr b="0" i="0" lang="nl-BE" sz="3200" u="none" cap="none" strike="noStrike">
                <a:solidFill>
                  <a:schemeClr val="dk1"/>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Nood aan flexibel model + diepte-sessies</a:t>
            </a:r>
            <a:endParaRPr b="0" i="0" sz="3200" u="none" cap="none" strike="noStrike">
              <a:solidFill>
                <a:srgbClr val="7F7F7F"/>
              </a:solidFill>
              <a:latin typeface="Arial"/>
              <a:ea typeface="Arial"/>
              <a:cs typeface="Arial"/>
              <a:sym typeface="Arial"/>
            </a:endParaRPr>
          </a:p>
        </p:txBody>
      </p:sp>
      <p:sp>
        <p:nvSpPr>
          <p:cNvPr id="412" name="Google Shape;412;p5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2"/>
          <p:cNvSpPr txBox="1"/>
          <p:nvPr>
            <p:ph idx="1" type="body"/>
          </p:nvPr>
        </p:nvSpPr>
        <p:spPr>
          <a:xfrm>
            <a:off x="681038" y="1758461"/>
            <a:ext cx="8544000" cy="4716053"/>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13 maart: </a:t>
            </a:r>
            <a:r>
              <a:rPr b="0" i="0" lang="nl-BE" sz="2400" u="none" cap="none" strike="noStrike">
                <a:solidFill>
                  <a:schemeClr val="dk1"/>
                </a:solidFill>
                <a:latin typeface="Arial"/>
                <a:ea typeface="Arial"/>
                <a:cs typeface="Arial"/>
                <a:sym typeface="Arial"/>
              </a:rPr>
              <a:t>Vegetatie-elementen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15 maart: </a:t>
            </a:r>
            <a:r>
              <a:rPr b="0" i="0" lang="nl-BE" sz="2400" u="none" cap="none" strike="noStrike">
                <a:solidFill>
                  <a:schemeClr val="dk1"/>
                </a:solidFill>
                <a:latin typeface="Arial"/>
                <a:ea typeface="Arial"/>
                <a:cs typeface="Arial"/>
                <a:sym typeface="Arial"/>
              </a:rPr>
              <a:t>Boombeheer</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15 maart: </a:t>
            </a:r>
            <a:r>
              <a:rPr b="0" i="0" lang="nl-BE" sz="2400" u="none" cap="none" strike="noStrike">
                <a:solidFill>
                  <a:schemeClr val="dk1"/>
                </a:solidFill>
                <a:latin typeface="Arial"/>
                <a:ea typeface="Arial"/>
                <a:cs typeface="Arial"/>
                <a:sym typeface="Arial"/>
              </a:rPr>
              <a:t>Begraafplaatsenbeheer</a:t>
            </a:r>
            <a:endParaRPr b="0" i="0" sz="2400" u="none" cap="none" strike="noStrike">
              <a:solidFill>
                <a:schemeClr val="dk1"/>
              </a:solidFill>
              <a:latin typeface="Arial"/>
              <a:ea typeface="Arial"/>
              <a:cs typeface="Arial"/>
              <a:sym typeface="Arial"/>
            </a:endParaRPr>
          </a:p>
        </p:txBody>
      </p:sp>
      <p:sp>
        <p:nvSpPr>
          <p:cNvPr id="418" name="Google Shape;418;p5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Dieptesessies</a:t>
            </a:r>
            <a:br>
              <a:rPr b="0" i="0" lang="nl-BE" sz="3200" u="none" cap="none" strike="noStrike">
                <a:solidFill>
                  <a:schemeClr val="dk1"/>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Inhoudelijke verdieping rond: </a:t>
            </a:r>
            <a:br>
              <a:rPr b="0" i="0" lang="nl-BE" sz="2800" u="none" cap="none" strike="noStrike">
                <a:solidFill>
                  <a:srgbClr val="7F7F7F"/>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objecten, attributen, definities en samenhang</a:t>
            </a:r>
            <a:endParaRPr b="0" i="0" sz="3200" u="none" cap="none" strike="noStrike">
              <a:solidFill>
                <a:srgbClr val="7F7F7F"/>
              </a:solidFill>
              <a:latin typeface="Arial"/>
              <a:ea typeface="Arial"/>
              <a:cs typeface="Arial"/>
              <a:sym typeface="Arial"/>
            </a:endParaRPr>
          </a:p>
        </p:txBody>
      </p:sp>
      <p:sp>
        <p:nvSpPr>
          <p:cNvPr id="419" name="Google Shape;419;p5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3"/>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Informatiemodel - Generiek</a:t>
            </a:r>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Uitbreidingen </a:t>
            </a:r>
            <a:endParaRPr/>
          </a:p>
          <a:p>
            <a:pPr indent="-381000" lvl="1" marL="914400" marR="0" rtl="0" algn="l">
              <a:lnSpc>
                <a:spcPct val="20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Vocabularium - Definities objecten en attributen</a:t>
            </a:r>
            <a:endParaRPr/>
          </a:p>
          <a:p>
            <a:pPr indent="-381000" lvl="1" marL="914400" marR="0" rtl="0" algn="l">
              <a:lnSpc>
                <a:spcPct val="20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Objectcatalogus - Samenhang objecten en attributen</a:t>
            </a:r>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Applicatieprofielen (“views”)</a:t>
            </a:r>
            <a:endParaRPr b="0" i="0" sz="2400" u="none" cap="none" strike="noStrike">
              <a:solidFill>
                <a:schemeClr val="dk1"/>
              </a:solidFill>
              <a:latin typeface="Arial"/>
              <a:ea typeface="Arial"/>
              <a:cs typeface="Arial"/>
              <a:sym typeface="Arial"/>
            </a:endParaRPr>
          </a:p>
        </p:txBody>
      </p:sp>
      <p:sp>
        <p:nvSpPr>
          <p:cNvPr id="426" name="Google Shape;426;p5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Output werkgroepsessie 3</a:t>
            </a:r>
            <a:br>
              <a:rPr b="0" i="0" lang="nl-BE" sz="3200" u="none" cap="none" strike="noStrike">
                <a:solidFill>
                  <a:schemeClr val="dk1"/>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Afstemming rond conceptuele opdeling model</a:t>
            </a:r>
            <a:endParaRPr b="0" i="0" sz="3200" u="none" cap="none" strike="noStrike">
              <a:solidFill>
                <a:srgbClr val="7F7F7F"/>
              </a:solidFill>
              <a:latin typeface="Arial"/>
              <a:ea typeface="Arial"/>
              <a:cs typeface="Arial"/>
              <a:sym typeface="Arial"/>
            </a:endParaRPr>
          </a:p>
        </p:txBody>
      </p:sp>
      <p:sp>
        <p:nvSpPr>
          <p:cNvPr id="427" name="Google Shape;427;p5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4"/>
          <p:cNvSpPr txBox="1"/>
          <p:nvPr>
            <p:ph idx="1" type="body"/>
          </p:nvPr>
        </p:nvSpPr>
        <p:spPr>
          <a:xfrm>
            <a:off x="681038" y="1758461"/>
            <a:ext cx="8544000" cy="4716053"/>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2 mei: </a:t>
            </a:r>
            <a:r>
              <a:rPr b="0" i="0" lang="nl-BE" sz="2400" u="none" cap="none" strike="noStrike">
                <a:solidFill>
                  <a:schemeClr val="dk1"/>
                </a:solidFill>
                <a:latin typeface="Arial"/>
                <a:ea typeface="Arial"/>
                <a:cs typeface="Arial"/>
                <a:sym typeface="Arial"/>
              </a:rPr>
              <a:t>infrastructuurelementen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3 mei: </a:t>
            </a:r>
            <a:r>
              <a:rPr b="0" i="0" lang="nl-BE" sz="2400" u="none" cap="none" strike="noStrike">
                <a:solidFill>
                  <a:schemeClr val="dk1"/>
                </a:solidFill>
                <a:latin typeface="Arial"/>
                <a:ea typeface="Arial"/>
                <a:cs typeface="Arial"/>
                <a:sym typeface="Arial"/>
              </a:rPr>
              <a:t>vegetatie-elementen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3 mei: </a:t>
            </a:r>
            <a:r>
              <a:rPr b="0" i="0" lang="nl-BE" sz="2400" u="none" cap="none" strike="noStrike">
                <a:solidFill>
                  <a:schemeClr val="dk1"/>
                </a:solidFill>
                <a:latin typeface="Arial"/>
                <a:ea typeface="Arial"/>
                <a:cs typeface="Arial"/>
                <a:sym typeface="Arial"/>
              </a:rPr>
              <a:t>gebieden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17 mei: </a:t>
            </a:r>
            <a:r>
              <a:rPr b="0" i="0" lang="nl-BE" sz="2400" u="none" cap="none" strike="noStrike">
                <a:solidFill>
                  <a:schemeClr val="dk1"/>
                </a:solidFill>
                <a:latin typeface="Arial"/>
                <a:ea typeface="Arial"/>
                <a:cs typeface="Arial"/>
                <a:sym typeface="Arial"/>
              </a:rPr>
              <a:t>infrastructuurelementen en terreindelen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700"/>
              </a:spcBef>
              <a:spcAft>
                <a:spcPts val="0"/>
              </a:spcAft>
              <a:buClr>
                <a:schemeClr val="dk1"/>
              </a:buClr>
              <a:buSzPts val="2400"/>
              <a:buFont typeface="Arial"/>
              <a:buChar char="&gt;"/>
            </a:pPr>
            <a:r>
              <a:rPr b="1" i="0" lang="nl-BE" sz="2400" u="none" cap="none" strike="noStrike">
                <a:solidFill>
                  <a:schemeClr val="dk1"/>
                </a:solidFill>
                <a:latin typeface="Arial"/>
                <a:ea typeface="Arial"/>
                <a:cs typeface="Arial"/>
                <a:sym typeface="Arial"/>
              </a:rPr>
              <a:t>17 mei: </a:t>
            </a:r>
            <a:r>
              <a:rPr b="0" i="0" lang="nl-BE" sz="2400" u="none" cap="none" strike="noStrike">
                <a:solidFill>
                  <a:schemeClr val="dk1"/>
                </a:solidFill>
                <a:latin typeface="Arial"/>
                <a:ea typeface="Arial"/>
                <a:cs typeface="Arial"/>
                <a:sym typeface="Arial"/>
              </a:rPr>
              <a:t>vegetatie-elementen en terreindelen</a:t>
            </a:r>
            <a:endParaRPr b="0" i="0" sz="2400" u="none" cap="none" strike="noStrike">
              <a:solidFill>
                <a:schemeClr val="dk1"/>
              </a:solidFill>
              <a:latin typeface="Arial"/>
              <a:ea typeface="Arial"/>
              <a:cs typeface="Arial"/>
              <a:sym typeface="Arial"/>
            </a:endParaRPr>
          </a:p>
          <a:p>
            <a:pPr indent="0" lvl="0" marL="76200" marR="0" rtl="0" algn="l">
              <a:lnSpc>
                <a:spcPct val="2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33" name="Google Shape;433;p5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Dieptesessies</a:t>
            </a:r>
            <a:br>
              <a:rPr b="0" i="0" lang="nl-BE" sz="3200" u="none" cap="none" strike="noStrike">
                <a:solidFill>
                  <a:schemeClr val="dk1"/>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Inhoudelijke verdieping rond: </a:t>
            </a:r>
            <a:br>
              <a:rPr b="0" i="0" lang="nl-BE" sz="2800" u="none" cap="none" strike="noStrike">
                <a:solidFill>
                  <a:srgbClr val="7F7F7F"/>
                </a:solidFill>
                <a:latin typeface="Arial"/>
                <a:ea typeface="Arial"/>
                <a:cs typeface="Arial"/>
                <a:sym typeface="Arial"/>
              </a:rPr>
            </a:br>
            <a:r>
              <a:rPr b="0" i="0" lang="nl-BE" sz="2800" u="none" cap="none" strike="noStrike">
                <a:solidFill>
                  <a:srgbClr val="7F7F7F"/>
                </a:solidFill>
                <a:latin typeface="Arial"/>
                <a:ea typeface="Arial"/>
                <a:cs typeface="Arial"/>
                <a:sym typeface="Arial"/>
              </a:rPr>
              <a:t>objecten, attributen, definities en samenhang</a:t>
            </a:r>
            <a:endParaRPr b="0" i="0" sz="3200" u="none" cap="none" strike="noStrike">
              <a:solidFill>
                <a:srgbClr val="7F7F7F"/>
              </a:solidFill>
              <a:latin typeface="Arial"/>
              <a:ea typeface="Arial"/>
              <a:cs typeface="Arial"/>
              <a:sym typeface="Arial"/>
            </a:endParaRPr>
          </a:p>
        </p:txBody>
      </p:sp>
      <p:sp>
        <p:nvSpPr>
          <p:cNvPr id="434" name="Google Shape;434;p5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5"/>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441" name="Google Shape;441;p55"/>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Gegevensmodel Openbaar Domein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Scope project - OSLO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Wat hebben we de voorbije maanden gedaan?</a:t>
            </a:r>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Toelichting van de standaard</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Vervolgstappen</a:t>
            </a:r>
            <a:endParaRPr b="0" i="0" sz="2400" u="none" cap="none" strike="noStrike">
              <a:solidFill>
                <a:schemeClr val="dk1"/>
              </a:solidFill>
              <a:latin typeface="Arial"/>
              <a:ea typeface="Arial"/>
              <a:cs typeface="Arial"/>
              <a:sym typeface="Arial"/>
            </a:endParaRPr>
          </a:p>
        </p:txBody>
      </p:sp>
      <p:sp>
        <p:nvSpPr>
          <p:cNvPr id="240" name="Google Shape;240;p3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Agenda</a:t>
            </a:r>
            <a:endParaRPr b="0" i="0" sz="3200" u="none" cap="none" strike="noStrike">
              <a:solidFill>
                <a:schemeClr val="dk1"/>
              </a:solidFill>
              <a:latin typeface="Arial"/>
              <a:ea typeface="Arial"/>
              <a:cs typeface="Arial"/>
              <a:sym typeface="Arial"/>
            </a:endParaRPr>
          </a:p>
        </p:txBody>
      </p:sp>
      <p:sp>
        <p:nvSpPr>
          <p:cNvPr id="241" name="Google Shape;241;p3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6"/>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457200" lvl="0" marL="5334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Geometrie en CRS → OSLO Generiek</a:t>
            </a:r>
            <a:endParaRPr b="0" i="0" sz="2400" u="none" cap="none" strike="noStrike">
              <a:solidFill>
                <a:schemeClr val="dk1"/>
              </a:solidFill>
              <a:latin typeface="Arial"/>
              <a:ea typeface="Arial"/>
              <a:cs typeface="Arial"/>
              <a:sym typeface="Arial"/>
            </a:endParaRPr>
          </a:p>
          <a:p>
            <a:pPr indent="-457200" lvl="0" marL="5334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Meeteenheden → gebruik van SI eenheden is opgenomen in definities van attributen.</a:t>
            </a:r>
            <a:endParaRPr/>
          </a:p>
          <a:p>
            <a:pPr indent="-457200" lvl="0" marL="5334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Onbegroeid voorkomen → overgenomen uit GGINO 1.0</a:t>
            </a:r>
            <a:endParaRPr/>
          </a:p>
          <a:p>
            <a:pPr indent="-457200" lvl="0" marL="5334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Gebruik conditiebeoording versus conditiewaarden → één van de twee behouden?</a:t>
            </a:r>
            <a:endParaRPr/>
          </a:p>
          <a:p>
            <a:pPr indent="-457200" lvl="0" marL="5334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Concept van “erfdienstbaarheid” voor terreindelen → toevoegen als attribuut of beschouwen als collectie?</a:t>
            </a:r>
            <a:endParaRPr/>
          </a:p>
          <a:p>
            <a:pPr indent="-304800" lvl="0" marL="5334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28600" lvl="0" marL="4572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47" name="Google Shape;447;p5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Openstaande issues</a:t>
            </a:r>
            <a:endParaRPr b="0" i="0" sz="3200" u="none" cap="none" strike="noStrike">
              <a:solidFill>
                <a:schemeClr val="dk1"/>
              </a:solidFill>
              <a:latin typeface="Arial"/>
              <a:ea typeface="Arial"/>
              <a:cs typeface="Arial"/>
              <a:sym typeface="Arial"/>
            </a:endParaRPr>
          </a:p>
        </p:txBody>
      </p:sp>
      <p:sp>
        <p:nvSpPr>
          <p:cNvPr id="448" name="Google Shape;448;p5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3" name="Shape 453"/>
        <p:cNvGrpSpPr/>
        <p:nvPr/>
      </p:nvGrpSpPr>
      <p:grpSpPr>
        <a:xfrm>
          <a:off x="0" y="0"/>
          <a:ext cx="0" cy="0"/>
          <a:chOff x="0" y="0"/>
          <a:chExt cx="0" cy="0"/>
        </a:xfrm>
      </p:grpSpPr>
      <p:sp>
        <p:nvSpPr>
          <p:cNvPr id="454" name="Google Shape;454;p57"/>
          <p:cNvSpPr txBox="1"/>
          <p:nvPr>
            <p:ph idx="1" type="body"/>
          </p:nvPr>
        </p:nvSpPr>
        <p:spPr>
          <a:xfrm>
            <a:off x="681051" y="1482225"/>
            <a:ext cx="89505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Informatiemodel - Generiek</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Uitbreidingen </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Vocabularium - Definities objecten en attributen</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Objectencatalogus - Samenhang objecten en attributen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Applicatieprofielen (“views”)</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55" name="Google Shape;455;p57"/>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Conceptuele indeling Gegevensmodel </a:t>
            </a:r>
            <a:endParaRPr b="0" i="0" sz="3200" u="none" cap="none" strike="noStrike">
              <a:solidFill>
                <a:schemeClr val="dk1"/>
              </a:solidFill>
              <a:latin typeface="Arial"/>
              <a:ea typeface="Arial"/>
              <a:cs typeface="Arial"/>
              <a:sym typeface="Arial"/>
            </a:endParaRPr>
          </a:p>
        </p:txBody>
      </p:sp>
      <p:sp>
        <p:nvSpPr>
          <p:cNvPr id="456" name="Google Shape;456;p5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57" name="Google Shape;457;p57"/>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2" name="Shape 462"/>
        <p:cNvGrpSpPr/>
        <p:nvPr/>
      </p:nvGrpSpPr>
      <p:grpSpPr>
        <a:xfrm>
          <a:off x="0" y="0"/>
          <a:ext cx="0" cy="0"/>
          <a:chOff x="0" y="0"/>
          <a:chExt cx="0" cy="0"/>
        </a:xfrm>
      </p:grpSpPr>
      <p:sp>
        <p:nvSpPr>
          <p:cNvPr id="463" name="Google Shape;463;p58"/>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Canoniek informatiemodel </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Definieert een aantal abstracte concepten voor de inventarisatie van objecten in het Openbaar Domein.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Relevant voor informatie-architecten en (databank-)ontwikkelaars</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rPr b="0" i="0" lang="nl-BE" sz="1800" u="sng" cap="none" strike="noStrike">
                <a:solidFill>
                  <a:schemeClr val="hlink"/>
                </a:solidFill>
                <a:latin typeface="Arial"/>
                <a:ea typeface="Arial"/>
                <a:cs typeface="Arial"/>
                <a:sym typeface="Arial"/>
                <a:hlinkClick r:id="rId3"/>
              </a:rPr>
              <a:t>https://test.data.vlaanderen.be/cms/ap/openbaar-domein/overview.jpg</a:t>
            </a:r>
            <a:r>
              <a:rPr b="0" i="0" lang="nl-BE"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64" name="Google Shape;464;p5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1 - Informatiemodel</a:t>
            </a:r>
            <a:endParaRPr b="0" i="0" sz="3200" u="none" cap="none" strike="noStrike">
              <a:solidFill>
                <a:schemeClr val="dk1"/>
              </a:solidFill>
              <a:latin typeface="Arial"/>
              <a:ea typeface="Arial"/>
              <a:cs typeface="Arial"/>
              <a:sym typeface="Arial"/>
            </a:endParaRPr>
          </a:p>
        </p:txBody>
      </p:sp>
      <p:sp>
        <p:nvSpPr>
          <p:cNvPr id="465" name="Google Shape;465;p5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66" name="Google Shape;466;p58"/>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4"/>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0" name="Shape 470"/>
        <p:cNvGrpSpPr/>
        <p:nvPr/>
      </p:nvGrpSpPr>
      <p:grpSpPr>
        <a:xfrm>
          <a:off x="0" y="0"/>
          <a:ext cx="0" cy="0"/>
          <a:chOff x="0" y="0"/>
          <a:chExt cx="0" cy="0"/>
        </a:xfrm>
      </p:grpSpPr>
      <p:sp>
        <p:nvSpPr>
          <p:cNvPr id="471" name="Google Shape;471;p59"/>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472" name="Google Shape;472;p5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73" name="Google Shape;473;p59"/>
          <p:cNvSpPr/>
          <p:nvPr/>
        </p:nvSpPr>
        <p:spPr>
          <a:xfrm>
            <a:off x="4136726" y="1701233"/>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474" name="Google Shape;474;p59"/>
          <p:cNvSpPr/>
          <p:nvPr/>
        </p:nvSpPr>
        <p:spPr>
          <a:xfrm>
            <a:off x="4136726" y="2827349"/>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Object</a:t>
            </a:r>
            <a:endParaRPr b="0" i="0" sz="1799" u="none" cap="none" strike="noStrike">
              <a:solidFill>
                <a:schemeClr val="dk1"/>
              </a:solidFill>
              <a:latin typeface="Calibri"/>
              <a:ea typeface="Calibri"/>
              <a:cs typeface="Calibri"/>
              <a:sym typeface="Calibri"/>
            </a:endParaRPr>
          </a:p>
        </p:txBody>
      </p:sp>
      <p:sp>
        <p:nvSpPr>
          <p:cNvPr id="475" name="Google Shape;475;p59"/>
          <p:cNvSpPr/>
          <p:nvPr/>
        </p:nvSpPr>
        <p:spPr>
          <a:xfrm>
            <a:off x="2032155" y="374328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476" name="Google Shape;476;p59"/>
          <p:cNvSpPr/>
          <p:nvPr/>
        </p:nvSpPr>
        <p:spPr>
          <a:xfrm>
            <a:off x="6404582" y="3743283"/>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477" name="Google Shape;477;p59"/>
          <p:cNvSpPr/>
          <p:nvPr/>
        </p:nvSpPr>
        <p:spPr>
          <a:xfrm>
            <a:off x="591612" y="4862412"/>
            <a:ext cx="1843200" cy="915900"/>
          </a:xfrm>
          <a:prstGeom prst="roundRect">
            <a:avLst>
              <a:gd fmla="val 16667" name="adj"/>
            </a:avLst>
          </a:prstGeom>
          <a:solidFill>
            <a:srgbClr val="FFC00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478" name="Google Shape;478;p59"/>
          <p:cNvSpPr/>
          <p:nvPr/>
        </p:nvSpPr>
        <p:spPr>
          <a:xfrm>
            <a:off x="2652640" y="4862412"/>
            <a:ext cx="2293200" cy="13446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Fysiek voorkomen </a:t>
            </a:r>
            <a:r>
              <a:rPr b="0" i="1" lang="nl-BE" sz="1400" u="none" cap="none" strike="noStrike">
                <a:solidFill>
                  <a:schemeClr val="dk1"/>
                </a:solidFill>
                <a:latin typeface="Calibri"/>
                <a:ea typeface="Calibri"/>
                <a:cs typeface="Calibri"/>
                <a:sym typeface="Calibri"/>
              </a:rPr>
              <a:t>(Onbegroeid voorkomen, Begroeid voorkomen, Watervoorkomen</a:t>
            </a:r>
            <a:endParaRPr b="0" i="1" sz="1400" u="none" cap="none" strike="noStrike">
              <a:solidFill>
                <a:schemeClr val="dk1"/>
              </a:solidFill>
              <a:latin typeface="Calibri"/>
              <a:ea typeface="Calibri"/>
              <a:cs typeface="Calibri"/>
              <a:sym typeface="Calibri"/>
            </a:endParaRPr>
          </a:p>
        </p:txBody>
      </p:sp>
      <p:cxnSp>
        <p:nvCxnSpPr>
          <p:cNvPr id="479" name="Google Shape;479;p59"/>
          <p:cNvCxnSpPr>
            <a:stCxn id="474" idx="1"/>
            <a:endCxn id="475"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480" name="Google Shape;480;p59"/>
          <p:cNvCxnSpPr>
            <a:stCxn id="475" idx="1"/>
            <a:endCxn id="477"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1" name="Google Shape;481;p59"/>
          <p:cNvCxnSpPr>
            <a:stCxn id="475" idx="3"/>
            <a:endCxn id="478"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2" name="Google Shape;482;p59"/>
          <p:cNvCxnSpPr>
            <a:stCxn id="474" idx="3"/>
            <a:endCxn id="476"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483" name="Google Shape;483;p59"/>
          <p:cNvSpPr/>
          <p:nvPr/>
        </p:nvSpPr>
        <p:spPr>
          <a:xfrm>
            <a:off x="7507667" y="4862411"/>
            <a:ext cx="2057400" cy="915900"/>
          </a:xfrm>
          <a:prstGeom prst="roundRect">
            <a:avLst>
              <a:gd fmla="val 16667" name="adj"/>
            </a:avLst>
          </a:prstGeom>
          <a:solidFill>
            <a:srgbClr val="00B0F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(Sensor, Rooster, Straatmeubilair, …)</a:t>
            </a:r>
            <a:endParaRPr b="0" i="1" sz="1400" u="none" cap="none" strike="noStrike">
              <a:solidFill>
                <a:schemeClr val="dk1"/>
              </a:solidFill>
              <a:latin typeface="Calibri"/>
              <a:ea typeface="Calibri"/>
              <a:cs typeface="Calibri"/>
              <a:sym typeface="Calibri"/>
            </a:endParaRPr>
          </a:p>
        </p:txBody>
      </p:sp>
      <p:sp>
        <p:nvSpPr>
          <p:cNvPr id="484" name="Google Shape;484;p59"/>
          <p:cNvSpPr/>
          <p:nvPr/>
        </p:nvSpPr>
        <p:spPr>
          <a:xfrm>
            <a:off x="5254322" y="486241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 Haagvorm, Klimvorm, …)</a:t>
            </a:r>
            <a:endParaRPr b="0" i="1" sz="1400" u="none" cap="none" strike="noStrike">
              <a:solidFill>
                <a:schemeClr val="dk1"/>
              </a:solidFill>
              <a:latin typeface="Calibri"/>
              <a:ea typeface="Calibri"/>
              <a:cs typeface="Calibri"/>
              <a:sym typeface="Calibri"/>
            </a:endParaRPr>
          </a:p>
        </p:txBody>
      </p:sp>
      <p:cxnSp>
        <p:nvCxnSpPr>
          <p:cNvPr id="485" name="Google Shape;485;p59"/>
          <p:cNvCxnSpPr>
            <a:stCxn id="476" idx="1"/>
            <a:endCxn id="484"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6" name="Google Shape;486;p59"/>
          <p:cNvCxnSpPr>
            <a:stCxn id="476" idx="3"/>
            <a:endCxn id="483"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7" name="Google Shape;487;p59"/>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493" name="Google Shape;493;p6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94" name="Google Shape;494;p60"/>
          <p:cNvSpPr/>
          <p:nvPr/>
        </p:nvSpPr>
        <p:spPr>
          <a:xfrm>
            <a:off x="4136726" y="1701233"/>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495" name="Google Shape;495;p60"/>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496" name="Google Shape;496;p60"/>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497" name="Google Shape;497;p60"/>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498" name="Google Shape;498;p60"/>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499" name="Google Shape;499;p60"/>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500" name="Google Shape;500;p60"/>
          <p:cNvCxnSpPr>
            <a:stCxn id="495" idx="1"/>
            <a:endCxn id="496"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01" name="Google Shape;501;p60"/>
          <p:cNvCxnSpPr>
            <a:stCxn id="496" idx="1"/>
            <a:endCxn id="498"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2" name="Google Shape;502;p60"/>
          <p:cNvCxnSpPr>
            <a:stCxn id="496" idx="3"/>
            <a:endCxn id="499"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3" name="Google Shape;503;p60"/>
          <p:cNvCxnSpPr>
            <a:stCxn id="495" idx="3"/>
            <a:endCxn id="497"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04" name="Google Shape;504;p60"/>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505" name="Google Shape;505;p60"/>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506" name="Google Shape;506;p60"/>
          <p:cNvCxnSpPr>
            <a:stCxn id="497" idx="1"/>
            <a:endCxn id="505"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7" name="Google Shape;507;p60"/>
          <p:cNvCxnSpPr>
            <a:stCxn id="497" idx="3"/>
            <a:endCxn id="504"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8" name="Google Shape;508;p60"/>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09" name="Google Shape;509;p60"/>
          <p:cNvSpPr txBox="1"/>
          <p:nvPr/>
        </p:nvSpPr>
        <p:spPr>
          <a:xfrm>
            <a:off x="6196525" y="1418378"/>
            <a:ext cx="3618600" cy="12435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Citadelpark is een ‘Park’, om hiermee aan te duiden dat de zone is ontworpen is om recreatie en natuur samen te laten plaatsvinden.</a:t>
            </a:r>
            <a:endParaRPr b="0" i="0" sz="1799" u="none" cap="none" strike="noStrike">
              <a:solidFill>
                <a:schemeClr val="dk1"/>
              </a:solidFill>
              <a:latin typeface="Calibri"/>
              <a:ea typeface="Calibri"/>
              <a:cs typeface="Calibri"/>
              <a:sym typeface="Calibri"/>
            </a:endParaRPr>
          </a:p>
        </p:txBody>
      </p:sp>
      <p:cxnSp>
        <p:nvCxnSpPr>
          <p:cNvPr id="510" name="Google Shape;510;p60"/>
          <p:cNvCxnSpPr>
            <a:stCxn id="494" idx="3"/>
            <a:endCxn id="509" idx="1"/>
          </p:cNvCxnSpPr>
          <p:nvPr/>
        </p:nvCxnSpPr>
        <p:spPr>
          <a:xfrm flipH="1" rot="10800000">
            <a:off x="5979926" y="2040083"/>
            <a:ext cx="216600" cy="1191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14" name="Shape 514"/>
        <p:cNvGrpSpPr/>
        <p:nvPr/>
      </p:nvGrpSpPr>
      <p:grpSpPr>
        <a:xfrm>
          <a:off x="0" y="0"/>
          <a:ext cx="0" cy="0"/>
          <a:chOff x="0" y="0"/>
          <a:chExt cx="0" cy="0"/>
        </a:xfrm>
      </p:grpSpPr>
      <p:sp>
        <p:nvSpPr>
          <p:cNvPr id="515" name="Google Shape;515;p61"/>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516" name="Google Shape;516;p6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17" name="Google Shape;517;p61"/>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518" name="Google Shape;518;p61"/>
          <p:cNvSpPr/>
          <p:nvPr/>
        </p:nvSpPr>
        <p:spPr>
          <a:xfrm>
            <a:off x="4136726" y="2827349"/>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Object</a:t>
            </a:r>
            <a:endParaRPr b="0" i="0" sz="1799" u="none" cap="none" strike="noStrike">
              <a:solidFill>
                <a:schemeClr val="dk1"/>
              </a:solidFill>
              <a:latin typeface="Calibri"/>
              <a:ea typeface="Calibri"/>
              <a:cs typeface="Calibri"/>
              <a:sym typeface="Calibri"/>
            </a:endParaRPr>
          </a:p>
        </p:txBody>
      </p:sp>
      <p:sp>
        <p:nvSpPr>
          <p:cNvPr id="519" name="Google Shape;519;p61"/>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520" name="Google Shape;520;p61"/>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521" name="Google Shape;521;p61"/>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522" name="Google Shape;522;p61"/>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523" name="Google Shape;523;p61"/>
          <p:cNvCxnSpPr>
            <a:stCxn id="518" idx="1"/>
            <a:endCxn id="519"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24" name="Google Shape;524;p61"/>
          <p:cNvCxnSpPr>
            <a:stCxn id="519" idx="1"/>
            <a:endCxn id="521"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25" name="Google Shape;525;p61"/>
          <p:cNvCxnSpPr>
            <a:stCxn id="519" idx="3"/>
            <a:endCxn id="522"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26" name="Google Shape;526;p61"/>
          <p:cNvCxnSpPr>
            <a:stCxn id="518" idx="3"/>
            <a:endCxn id="520"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27" name="Google Shape;527;p61"/>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528" name="Google Shape;528;p61"/>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529" name="Google Shape;529;p61"/>
          <p:cNvCxnSpPr>
            <a:stCxn id="520" idx="1"/>
            <a:endCxn id="528"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30" name="Google Shape;530;p61"/>
          <p:cNvCxnSpPr>
            <a:stCxn id="520" idx="3"/>
            <a:endCxn id="527"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31" name="Google Shape;531;p61"/>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32" name="Google Shape;532;p61"/>
          <p:cNvSpPr txBox="1"/>
          <p:nvPr/>
        </p:nvSpPr>
        <p:spPr>
          <a:xfrm>
            <a:off x="6196520" y="2814048"/>
            <a:ext cx="3618600" cy="9228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 hoofdklasse waar alle objecten die beheerd kunnen worden van afgeleid worden.</a:t>
            </a:r>
            <a:endParaRPr b="0" i="0" sz="1799" u="none" cap="none" strike="noStrike">
              <a:solidFill>
                <a:schemeClr val="dk1"/>
              </a:solidFill>
              <a:latin typeface="Calibri"/>
              <a:ea typeface="Calibri"/>
              <a:cs typeface="Calibri"/>
              <a:sym typeface="Calibri"/>
            </a:endParaRPr>
          </a:p>
        </p:txBody>
      </p:sp>
      <p:cxnSp>
        <p:nvCxnSpPr>
          <p:cNvPr id="533" name="Google Shape;533;p61"/>
          <p:cNvCxnSpPr>
            <a:stCxn id="518" idx="3"/>
            <a:endCxn id="532" idx="1"/>
          </p:cNvCxnSpPr>
          <p:nvPr/>
        </p:nvCxnSpPr>
        <p:spPr>
          <a:xfrm flipH="1" rot="10800000">
            <a:off x="5979926" y="3275399"/>
            <a:ext cx="216600" cy="99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539" name="Google Shape;539;p6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40" name="Google Shape;540;p62"/>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541" name="Google Shape;541;p62"/>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542" name="Google Shape;542;p62"/>
          <p:cNvSpPr/>
          <p:nvPr/>
        </p:nvSpPr>
        <p:spPr>
          <a:xfrm>
            <a:off x="2032155" y="374328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543" name="Google Shape;543;p62"/>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544" name="Google Shape;544;p62"/>
          <p:cNvSpPr/>
          <p:nvPr/>
        </p:nvSpPr>
        <p:spPr>
          <a:xfrm>
            <a:off x="591612" y="4862412"/>
            <a:ext cx="1843200" cy="915900"/>
          </a:xfrm>
          <a:prstGeom prst="roundRect">
            <a:avLst>
              <a:gd fmla="val 16667" name="adj"/>
            </a:avLst>
          </a:prstGeom>
          <a:solidFill>
            <a:srgbClr val="FFC00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(akkerland, speelterrein, voetpad) </a:t>
            </a:r>
            <a:endParaRPr b="0" i="1" sz="1400" u="none" cap="none" strike="noStrike">
              <a:solidFill>
                <a:schemeClr val="dk1"/>
              </a:solidFill>
              <a:latin typeface="Calibri"/>
              <a:ea typeface="Calibri"/>
              <a:cs typeface="Calibri"/>
              <a:sym typeface="Calibri"/>
            </a:endParaRPr>
          </a:p>
        </p:txBody>
      </p:sp>
      <p:sp>
        <p:nvSpPr>
          <p:cNvPr id="545" name="Google Shape;545;p62"/>
          <p:cNvSpPr/>
          <p:nvPr/>
        </p:nvSpPr>
        <p:spPr>
          <a:xfrm>
            <a:off x="2652640" y="4862412"/>
            <a:ext cx="2293200" cy="13446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Fysiek voorkomen </a:t>
            </a:r>
            <a:r>
              <a:rPr b="0" i="1" lang="nl-BE" sz="1400" u="none" cap="none" strike="noStrike">
                <a:solidFill>
                  <a:schemeClr val="dk1"/>
                </a:solidFill>
                <a:latin typeface="Calibri"/>
                <a:ea typeface="Calibri"/>
                <a:cs typeface="Calibri"/>
                <a:sym typeface="Calibri"/>
              </a:rPr>
              <a:t>(Onbegroeid voorkomen, Begroeid voorkomen, Watervoorkomen</a:t>
            </a:r>
            <a:endParaRPr b="0" i="1" sz="1400" u="none" cap="none" strike="noStrike">
              <a:solidFill>
                <a:schemeClr val="dk1"/>
              </a:solidFill>
              <a:latin typeface="Calibri"/>
              <a:ea typeface="Calibri"/>
              <a:cs typeface="Calibri"/>
              <a:sym typeface="Calibri"/>
            </a:endParaRPr>
          </a:p>
        </p:txBody>
      </p:sp>
      <p:cxnSp>
        <p:nvCxnSpPr>
          <p:cNvPr id="546" name="Google Shape;546;p62"/>
          <p:cNvCxnSpPr>
            <a:stCxn id="541" idx="1"/>
            <a:endCxn id="542"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47" name="Google Shape;547;p62"/>
          <p:cNvCxnSpPr>
            <a:stCxn id="542" idx="1"/>
            <a:endCxn id="544"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48" name="Google Shape;548;p62"/>
          <p:cNvCxnSpPr>
            <a:stCxn id="542" idx="3"/>
            <a:endCxn id="545"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49" name="Google Shape;549;p62"/>
          <p:cNvCxnSpPr>
            <a:stCxn id="541" idx="3"/>
            <a:endCxn id="543"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50" name="Google Shape;550;p62"/>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551" name="Google Shape;551;p62"/>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552" name="Google Shape;552;p62"/>
          <p:cNvCxnSpPr>
            <a:stCxn id="543" idx="1"/>
            <a:endCxn id="551"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3" name="Google Shape;553;p62"/>
          <p:cNvCxnSpPr>
            <a:stCxn id="543" idx="3"/>
            <a:endCxn id="550"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4" name="Google Shape;554;p62"/>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55" name="Google Shape;555;p62"/>
          <p:cNvSpPr txBox="1"/>
          <p:nvPr/>
        </p:nvSpPr>
        <p:spPr>
          <a:xfrm>
            <a:off x="3757038" y="3285315"/>
            <a:ext cx="3618600" cy="11997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Homogeen gedeelte van het aardoppervlak, met een gelijkaardige functie en fysiek voorkomen.</a:t>
            </a:r>
            <a:endParaRPr b="0" i="0" sz="1799" u="none" cap="none" strike="noStrike">
              <a:solidFill>
                <a:schemeClr val="dk1"/>
              </a:solidFill>
              <a:latin typeface="Calibri"/>
              <a:ea typeface="Calibri"/>
              <a:cs typeface="Calibri"/>
              <a:sym typeface="Calibri"/>
            </a:endParaRPr>
          </a:p>
        </p:txBody>
      </p:sp>
      <p:cxnSp>
        <p:nvCxnSpPr>
          <p:cNvPr id="556" name="Google Shape;556;p62"/>
          <p:cNvCxnSpPr>
            <a:stCxn id="542" idx="3"/>
            <a:endCxn id="555" idx="1"/>
          </p:cNvCxnSpPr>
          <p:nvPr/>
        </p:nvCxnSpPr>
        <p:spPr>
          <a:xfrm flipH="1" rot="10800000">
            <a:off x="3461955" y="3885032"/>
            <a:ext cx="295200" cy="3162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0" name="Shape 560"/>
        <p:cNvGrpSpPr/>
        <p:nvPr/>
      </p:nvGrpSpPr>
      <p:grpSpPr>
        <a:xfrm>
          <a:off x="0" y="0"/>
          <a:ext cx="0" cy="0"/>
          <a:chOff x="0" y="0"/>
          <a:chExt cx="0" cy="0"/>
        </a:xfrm>
      </p:grpSpPr>
      <p:sp>
        <p:nvSpPr>
          <p:cNvPr id="561" name="Google Shape;561;p63"/>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562" name="Google Shape;562;p6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63" name="Google Shape;563;p63"/>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564" name="Google Shape;564;p63"/>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565" name="Google Shape;565;p63"/>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566" name="Google Shape;566;p63"/>
          <p:cNvSpPr/>
          <p:nvPr/>
        </p:nvSpPr>
        <p:spPr>
          <a:xfrm>
            <a:off x="6404582" y="3743283"/>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567" name="Google Shape;567;p63"/>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568" name="Google Shape;568;p63"/>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569" name="Google Shape;569;p63"/>
          <p:cNvCxnSpPr>
            <a:stCxn id="564" idx="1"/>
            <a:endCxn id="565"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70" name="Google Shape;570;p63"/>
          <p:cNvCxnSpPr>
            <a:stCxn id="565" idx="1"/>
            <a:endCxn id="567"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71" name="Google Shape;571;p63"/>
          <p:cNvCxnSpPr>
            <a:stCxn id="565" idx="3"/>
            <a:endCxn id="568"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72" name="Google Shape;572;p63"/>
          <p:cNvCxnSpPr>
            <a:stCxn id="564" idx="3"/>
            <a:endCxn id="566"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73" name="Google Shape;573;p63"/>
          <p:cNvSpPr/>
          <p:nvPr/>
        </p:nvSpPr>
        <p:spPr>
          <a:xfrm>
            <a:off x="7507667" y="4862411"/>
            <a:ext cx="2057400" cy="915900"/>
          </a:xfrm>
          <a:prstGeom prst="roundRect">
            <a:avLst>
              <a:gd fmla="val 16667" name="adj"/>
            </a:avLst>
          </a:prstGeom>
          <a:solidFill>
            <a:srgbClr val="00B0F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(Sensor, Rooster, Straatmeubilair, …)</a:t>
            </a:r>
            <a:endParaRPr b="0" i="1" sz="1400" u="none" cap="none" strike="noStrike">
              <a:solidFill>
                <a:schemeClr val="dk1"/>
              </a:solidFill>
              <a:latin typeface="Calibri"/>
              <a:ea typeface="Calibri"/>
              <a:cs typeface="Calibri"/>
              <a:sym typeface="Calibri"/>
            </a:endParaRPr>
          </a:p>
        </p:txBody>
      </p:sp>
      <p:sp>
        <p:nvSpPr>
          <p:cNvPr id="574" name="Google Shape;574;p63"/>
          <p:cNvSpPr/>
          <p:nvPr/>
        </p:nvSpPr>
        <p:spPr>
          <a:xfrm>
            <a:off x="5254322" y="486241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 Haagvorm, Klimvorm, …)</a:t>
            </a:r>
            <a:endParaRPr b="0" i="1" sz="1400" u="none" cap="none" strike="noStrike">
              <a:solidFill>
                <a:schemeClr val="dk1"/>
              </a:solidFill>
              <a:latin typeface="Calibri"/>
              <a:ea typeface="Calibri"/>
              <a:cs typeface="Calibri"/>
              <a:sym typeface="Calibri"/>
            </a:endParaRPr>
          </a:p>
        </p:txBody>
      </p:sp>
      <p:cxnSp>
        <p:nvCxnSpPr>
          <p:cNvPr id="575" name="Google Shape;575;p63"/>
          <p:cNvCxnSpPr>
            <a:stCxn id="566" idx="1"/>
            <a:endCxn id="574"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76" name="Google Shape;576;p63"/>
          <p:cNvCxnSpPr>
            <a:stCxn id="566" idx="3"/>
            <a:endCxn id="573"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77" name="Google Shape;577;p63"/>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78" name="Google Shape;578;p63"/>
          <p:cNvSpPr txBox="1"/>
          <p:nvPr/>
        </p:nvSpPr>
        <p:spPr>
          <a:xfrm>
            <a:off x="6174250" y="1991350"/>
            <a:ext cx="3618600" cy="11946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Afzonderlijk te onderscheiden element dat ofwel direct of indirect bevestigd is aan het aardoppervlak.</a:t>
            </a:r>
            <a:endParaRPr b="0" i="0" sz="1799" u="none" cap="none" strike="noStrike">
              <a:solidFill>
                <a:schemeClr val="dk1"/>
              </a:solidFill>
              <a:latin typeface="Calibri"/>
              <a:ea typeface="Calibri"/>
              <a:cs typeface="Calibri"/>
              <a:sym typeface="Calibri"/>
            </a:endParaRPr>
          </a:p>
        </p:txBody>
      </p:sp>
      <p:cxnSp>
        <p:nvCxnSpPr>
          <p:cNvPr id="579" name="Google Shape;579;p63"/>
          <p:cNvCxnSpPr>
            <a:stCxn id="566" idx="0"/>
            <a:endCxn id="578" idx="2"/>
          </p:cNvCxnSpPr>
          <p:nvPr/>
        </p:nvCxnSpPr>
        <p:spPr>
          <a:xfrm flipH="1" rot="10800000">
            <a:off x="7326182" y="3185883"/>
            <a:ext cx="657300" cy="557400"/>
          </a:xfrm>
          <a:prstGeom prst="straightConnector1">
            <a:avLst/>
          </a:prstGeom>
          <a:noFill/>
          <a:ln cap="flat" cmpd="sng" w="38100">
            <a:solidFill>
              <a:schemeClr val="dk1"/>
            </a:solidFill>
            <a:prstDash val="solid"/>
            <a:miter lim="800000"/>
            <a:headEnd len="sm" w="sm" type="none"/>
            <a:tailEnd len="sm" w="sm" type="none"/>
          </a:ln>
        </p:spPr>
      </p:cxnSp>
      <p:sp>
        <p:nvSpPr>
          <p:cNvPr id="580" name="Google Shape;580;p63"/>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5" name="Shape 585"/>
        <p:cNvGrpSpPr/>
        <p:nvPr/>
      </p:nvGrpSpPr>
      <p:grpSpPr>
        <a:xfrm>
          <a:off x="0" y="0"/>
          <a:ext cx="0" cy="0"/>
          <a:chOff x="0" y="0"/>
          <a:chExt cx="0" cy="0"/>
        </a:xfrm>
      </p:grpSpPr>
      <p:sp>
        <p:nvSpPr>
          <p:cNvPr id="586" name="Google Shape;586;p64"/>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Uitbreiding op canoniek informatiemodel</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Definities van objecten en attributen (Vocabularium)</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En een hiërarchische ordening van objecten (Taxonomie)</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Als kapstok voor verdere detaillering door lokale overheden (zie applicatieprofielen)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Relevant voor personen die instaan voor inventarisatie en beheer op terrein</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87" name="Google Shape;587;p6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2 - Vocabularium &amp; Taxonomie  </a:t>
            </a:r>
            <a:endParaRPr b="0" i="0" sz="3200" u="none" cap="none" strike="noStrike">
              <a:solidFill>
                <a:schemeClr val="dk1"/>
              </a:solidFill>
              <a:latin typeface="Arial"/>
              <a:ea typeface="Arial"/>
              <a:cs typeface="Arial"/>
              <a:sym typeface="Arial"/>
            </a:endParaRPr>
          </a:p>
        </p:txBody>
      </p:sp>
      <p:sp>
        <p:nvSpPr>
          <p:cNvPr id="588" name="Google Shape;588;p6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89" name="Google Shape;589;p64"/>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4" name="Shape 594"/>
        <p:cNvGrpSpPr/>
        <p:nvPr/>
      </p:nvGrpSpPr>
      <p:grpSpPr>
        <a:xfrm>
          <a:off x="0" y="0"/>
          <a:ext cx="0" cy="0"/>
          <a:chOff x="0" y="0"/>
          <a:chExt cx="0" cy="0"/>
        </a:xfrm>
      </p:grpSpPr>
      <p:sp>
        <p:nvSpPr>
          <p:cNvPr id="595" name="Google Shape;595;p65"/>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Combinatie/groepering van objecten ter ondersteuning van een bepaalde use case (“een View”).</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Bijvoorbeeld “beheer”, “kwaliteitsinspectie” </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Verdere detaillering van objecten en attributen door lokale overheden</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“Als kalkpapier op de huidige objecten”</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96" name="Google Shape;596;p65"/>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3 - Applicatieprofiel</a:t>
            </a:r>
            <a:endParaRPr b="0" i="0" sz="3200" u="none" cap="none" strike="noStrike">
              <a:solidFill>
                <a:schemeClr val="dk1"/>
              </a:solidFill>
              <a:latin typeface="Arial"/>
              <a:ea typeface="Arial"/>
              <a:cs typeface="Arial"/>
              <a:sym typeface="Arial"/>
            </a:endParaRPr>
          </a:p>
        </p:txBody>
      </p:sp>
      <p:sp>
        <p:nvSpPr>
          <p:cNvPr id="597" name="Google Shape;597;p6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98" name="Google Shape;598;p65"/>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248" name="Google Shape;248;p39"/>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OSLO - Open Standaarden voor Linkende Organisaties</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6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605" name="Google Shape;605;p6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06" name="Google Shape;606;p66"/>
          <p:cNvPicPr preferRelativeResize="0"/>
          <p:nvPr/>
        </p:nvPicPr>
        <p:blipFill rotWithShape="1">
          <a:blip r:embed="rId3">
            <a:alphaModFix/>
          </a:blip>
          <a:srcRect b="0" l="0" r="18752" t="0"/>
          <a:stretch/>
        </p:blipFill>
        <p:spPr>
          <a:xfrm>
            <a:off x="0" y="0"/>
            <a:ext cx="9906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67"/>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613" name="Google Shape;613;p6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14" name="Google Shape;614;p67"/>
          <p:cNvPicPr preferRelativeResize="0"/>
          <p:nvPr/>
        </p:nvPicPr>
        <p:blipFill rotWithShape="1">
          <a:blip r:embed="rId3">
            <a:alphaModFix/>
          </a:blip>
          <a:srcRect b="0" l="0" r="18752" t="0"/>
          <a:stretch/>
        </p:blipFill>
        <p:spPr>
          <a:xfrm>
            <a:off x="0" y="0"/>
            <a:ext cx="9906000" cy="6858000"/>
          </a:xfrm>
          <a:prstGeom prst="rect">
            <a:avLst/>
          </a:prstGeom>
          <a:noFill/>
          <a:ln>
            <a:noFill/>
          </a:ln>
        </p:spPr>
      </p:pic>
      <p:sp>
        <p:nvSpPr>
          <p:cNvPr id="615" name="Google Shape;615;p67"/>
          <p:cNvSpPr/>
          <p:nvPr/>
        </p:nvSpPr>
        <p:spPr>
          <a:xfrm>
            <a:off x="681051" y="5445430"/>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616" name="Google Shape;616;p67"/>
          <p:cNvSpPr/>
          <p:nvPr/>
        </p:nvSpPr>
        <p:spPr>
          <a:xfrm>
            <a:off x="2815400" y="5445425"/>
            <a:ext cx="19701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0" lang="nl-BE" sz="1800" u="none" cap="none" strike="noStrike">
                <a:solidFill>
                  <a:schemeClr val="dk1"/>
                </a:solidFill>
                <a:latin typeface="Calibri"/>
                <a:ea typeface="Calibri"/>
                <a:cs typeface="Calibri"/>
                <a:sym typeface="Calibri"/>
              </a:rPr>
              <a:t>Plein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23" name="Google Shape;623;p68"/>
          <p:cNvPicPr preferRelativeResize="0"/>
          <p:nvPr/>
        </p:nvPicPr>
        <p:blipFill rotWithShape="1">
          <a:blip r:embed="rId3">
            <a:alphaModFix/>
          </a:blip>
          <a:srcRect b="0" l="28722" r="18650" t="0"/>
          <a:stretch/>
        </p:blipFill>
        <p:spPr>
          <a:xfrm>
            <a:off x="5094525" y="0"/>
            <a:ext cx="4811475" cy="6858000"/>
          </a:xfrm>
          <a:prstGeom prst="rect">
            <a:avLst/>
          </a:prstGeom>
          <a:noFill/>
          <a:ln>
            <a:noFill/>
          </a:ln>
        </p:spPr>
      </p:pic>
      <p:sp>
        <p:nvSpPr>
          <p:cNvPr id="624" name="Google Shape;624;p68"/>
          <p:cNvSpPr/>
          <p:nvPr/>
        </p:nvSpPr>
        <p:spPr>
          <a:xfrm>
            <a:off x="1960880" y="16623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625" name="Google Shape;625;p68"/>
          <p:cNvSpPr/>
          <p:nvPr/>
        </p:nvSpPr>
        <p:spPr>
          <a:xfrm>
            <a:off x="3022612" y="1326737"/>
            <a:ext cx="1843200" cy="915900"/>
          </a:xfrm>
          <a:prstGeom prst="roundRect">
            <a:avLst>
              <a:gd fmla="val 16667" name="adj"/>
            </a:avLst>
          </a:prstGeom>
          <a:solidFill>
            <a:srgbClr val="B6D7A8"/>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nl-BE" sz="1800" u="none" cap="none" strike="noStrike">
                <a:solidFill>
                  <a:schemeClr val="dk1"/>
                </a:solidFill>
                <a:latin typeface="Calibri"/>
                <a:ea typeface="Calibri"/>
                <a:cs typeface="Calibri"/>
                <a:sym typeface="Calibri"/>
              </a:rPr>
              <a:t>Groenvlak</a:t>
            </a:r>
            <a:endParaRPr b="0" i="0" sz="1800" u="none" cap="none" strike="noStrike">
              <a:solidFill>
                <a:schemeClr val="dk1"/>
              </a:solidFill>
              <a:latin typeface="Calibri"/>
              <a:ea typeface="Calibri"/>
              <a:cs typeface="Calibri"/>
              <a:sym typeface="Calibri"/>
            </a:endParaRPr>
          </a:p>
        </p:txBody>
      </p:sp>
      <p:sp>
        <p:nvSpPr>
          <p:cNvPr id="626" name="Google Shape;626;p68"/>
          <p:cNvSpPr/>
          <p:nvPr/>
        </p:nvSpPr>
        <p:spPr>
          <a:xfrm>
            <a:off x="569700" y="1326725"/>
            <a:ext cx="1843200" cy="9159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1" lang="nl-BE" sz="1800" u="sng" cap="none" strike="noStrike">
                <a:solidFill>
                  <a:schemeClr val="dk1"/>
                </a:solidFill>
                <a:latin typeface="Calibri"/>
                <a:ea typeface="Calibri"/>
                <a:cs typeface="Calibri"/>
                <a:sym typeface="Calibri"/>
              </a:rPr>
              <a:t>Fysiek voorkomen:</a:t>
            </a:r>
            <a:endParaRPr b="0" i="1" sz="1800" u="sng"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Calibri"/>
              <a:buNone/>
            </a:pPr>
            <a:r>
              <a:rPr b="0" i="0" lang="nl-BE" sz="1800" u="none" cap="none" strike="noStrike">
                <a:solidFill>
                  <a:schemeClr val="dk1"/>
                </a:solidFill>
                <a:latin typeface="Calibri"/>
                <a:ea typeface="Calibri"/>
                <a:cs typeface="Calibri"/>
                <a:sym typeface="Calibri"/>
              </a:rPr>
              <a:t>Gazon</a:t>
            </a:r>
            <a:endParaRPr b="0" i="0" sz="1800" u="none" cap="none" strike="noStrike">
              <a:solidFill>
                <a:schemeClr val="dk1"/>
              </a:solidFill>
              <a:latin typeface="Calibri"/>
              <a:ea typeface="Calibri"/>
              <a:cs typeface="Calibri"/>
              <a:sym typeface="Calibri"/>
            </a:endParaRPr>
          </a:p>
        </p:txBody>
      </p:sp>
      <p:sp>
        <p:nvSpPr>
          <p:cNvPr id="627" name="Google Shape;627;p68"/>
          <p:cNvSpPr txBox="1"/>
          <p:nvPr/>
        </p:nvSpPr>
        <p:spPr>
          <a:xfrm>
            <a:off x="381000" y="2639625"/>
            <a:ext cx="2352000" cy="180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Grasland zonder bloeiende grassen noch planten, gekenmerkt door een monotoon groen uiterlijk, lage soortendiversiteit en een kort vegetatiedek (enkele centimers hoogte). Een gazon wordt in stand gehouden door een intensief beheer (hoge maaifrequentie)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8"/>
          <p:cNvSpPr txBox="1"/>
          <p:nvPr/>
        </p:nvSpPr>
        <p:spPr>
          <a:xfrm>
            <a:off x="2946400" y="2395025"/>
            <a:ext cx="2010900" cy="21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Terreindeel met aangelegde en beheerde begroeiing, met een hoofdzakelijk visueel-structurerende functie en niet bedoeld om betreden te worden.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29" name="Google Shape;629;p68"/>
          <p:cNvGraphicFramePr/>
          <p:nvPr/>
        </p:nvGraphicFramePr>
        <p:xfrm>
          <a:off x="632150" y="4913025"/>
          <a:ext cx="3000000" cy="3000000"/>
        </p:xfrm>
        <a:graphic>
          <a:graphicData uri="http://schemas.openxmlformats.org/drawingml/2006/table">
            <a:tbl>
              <a:tblPr>
                <a:noFill/>
                <a:tableStyleId>{C19A653F-27E5-45CD-B1C2-997BA192E09A}</a:tableStyleId>
              </a:tblPr>
              <a:tblGrid>
                <a:gridCol w="1259875"/>
                <a:gridCol w="282737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type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gazon</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drassigheid</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niet-drassig</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geometrie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[102.0, 0.0], [103.0, 1.0], </a:t>
                      </a:r>
                      <a:br>
                        <a:rPr lang="nl-BE" sz="1400" u="none" cap="none" strike="noStrike"/>
                      </a:br>
                      <a:r>
                        <a:rPr lang="nl-BE" sz="1400" u="none" cap="none" strike="noStrike"/>
                        <a:t>[104.0, 0.0], [105.0, 1.0]</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oppervlakte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100m²</a:t>
                      </a:r>
                      <a:endParaRPr sz="1400" u="none" cap="none" strike="noStrike"/>
                    </a:p>
                  </a:txBody>
                  <a:tcPr marT="91425" marB="91425" marR="91425" marL="91425"/>
                </a:tc>
              </a:tr>
            </a:tbl>
          </a:graphicData>
        </a:graphic>
      </p:graphicFrame>
      <p:pic>
        <p:nvPicPr>
          <p:cNvPr id="630" name="Google Shape;630;p68"/>
          <p:cNvPicPr preferRelativeResize="0"/>
          <p:nvPr/>
        </p:nvPicPr>
        <p:blipFill rotWithShape="1">
          <a:blip r:embed="rId4">
            <a:alphaModFix/>
          </a:blip>
          <a:srcRect b="0" l="30115" r="18754" t="0"/>
          <a:stretch/>
        </p:blipFill>
        <p:spPr>
          <a:xfrm>
            <a:off x="5094525" y="0"/>
            <a:ext cx="6233900" cy="6858000"/>
          </a:xfrm>
          <a:prstGeom prst="rect">
            <a:avLst/>
          </a:prstGeom>
          <a:noFill/>
          <a:ln>
            <a:noFill/>
          </a:ln>
        </p:spPr>
      </p:pic>
      <p:sp>
        <p:nvSpPr>
          <p:cNvPr id="631" name="Google Shape;631;p68"/>
          <p:cNvSpPr/>
          <p:nvPr/>
        </p:nvSpPr>
        <p:spPr>
          <a:xfrm>
            <a:off x="5120650" y="3017525"/>
            <a:ext cx="5862300" cy="1605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6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38" name="Google Shape;638;p69"/>
          <p:cNvPicPr preferRelativeResize="0"/>
          <p:nvPr/>
        </p:nvPicPr>
        <p:blipFill rotWithShape="1">
          <a:blip r:embed="rId3">
            <a:alphaModFix/>
          </a:blip>
          <a:srcRect b="0" l="25696" r="21474" t="0"/>
          <a:stretch/>
        </p:blipFill>
        <p:spPr>
          <a:xfrm>
            <a:off x="5075200" y="0"/>
            <a:ext cx="4830794" cy="6858000"/>
          </a:xfrm>
          <a:prstGeom prst="rect">
            <a:avLst/>
          </a:prstGeom>
          <a:noFill/>
          <a:ln>
            <a:noFill/>
          </a:ln>
        </p:spPr>
      </p:pic>
      <p:sp>
        <p:nvSpPr>
          <p:cNvPr id="639" name="Google Shape;639;p69"/>
          <p:cNvSpPr txBox="1"/>
          <p:nvPr/>
        </p:nvSpPr>
        <p:spPr>
          <a:xfrm>
            <a:off x="560725" y="1345725"/>
            <a:ext cx="4313100" cy="24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nl-BE" sz="2400" u="sng" cap="none" strike="noStrike">
                <a:solidFill>
                  <a:srgbClr val="000000"/>
                </a:solidFill>
                <a:latin typeface="Arial"/>
                <a:ea typeface="Arial"/>
                <a:cs typeface="Arial"/>
                <a:sym typeface="Arial"/>
              </a:rPr>
              <a:t>Opgaande boom</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nl-BE" sz="1800" u="none" cap="none" strike="noStrike">
                <a:solidFill>
                  <a:srgbClr val="000000"/>
                </a:solidFill>
                <a:latin typeface="Arial"/>
                <a:ea typeface="Arial"/>
                <a:cs typeface="Arial"/>
                <a:sym typeface="Arial"/>
              </a:rPr>
              <a:t>Een opgaande boom is een boom waarvan de vorm van de kruin overeenkomt met zijn natuurlijke, soortgebonden habitus(…)</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p:txBody>
      </p:sp>
      <p:sp>
        <p:nvSpPr>
          <p:cNvPr id="640" name="Google Shape;640;p69"/>
          <p:cNvSpPr/>
          <p:nvPr/>
        </p:nvSpPr>
        <p:spPr>
          <a:xfrm>
            <a:off x="560732" y="263958"/>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641" name="Google Shape;641;p69"/>
          <p:cNvSpPr/>
          <p:nvPr/>
        </p:nvSpPr>
        <p:spPr>
          <a:xfrm>
            <a:off x="2703659" y="26396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a:t>
            </a:r>
            <a:endParaRPr b="0" i="1" sz="1400" u="none" cap="none" strike="noStrike">
              <a:solidFill>
                <a:schemeClr val="dk1"/>
              </a:solidFill>
              <a:latin typeface="Calibri"/>
              <a:ea typeface="Calibri"/>
              <a:cs typeface="Calibri"/>
              <a:sym typeface="Calibri"/>
            </a:endParaRPr>
          </a:p>
        </p:txBody>
      </p:sp>
      <p:graphicFrame>
        <p:nvGraphicFramePr>
          <p:cNvPr id="642" name="Google Shape;642;p69"/>
          <p:cNvGraphicFramePr/>
          <p:nvPr/>
        </p:nvGraphicFramePr>
        <p:xfrm>
          <a:off x="688200" y="3148650"/>
          <a:ext cx="3000000" cy="3000000"/>
        </p:xfrm>
        <a:graphic>
          <a:graphicData uri="http://schemas.openxmlformats.org/drawingml/2006/table">
            <a:tbl>
              <a:tblPr>
                <a:noFill/>
                <a:tableStyleId>{C19A653F-27E5-45CD-B1C2-997BA192E09A}</a:tableStyleId>
              </a:tblPr>
              <a:tblGrid>
                <a:gridCol w="2043625"/>
                <a:gridCol w="204362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conditie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Goed</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groeifase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Aanslagfase</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geometrie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4.0416,50.9268</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hoogte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3,40m</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plantDatum</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2017-05-02</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soortnaamWetenschappelijk</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soortnaamNederlands</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bl>
          </a:graphicData>
        </a:graphic>
      </p:graphicFrame>
      <p:pic>
        <p:nvPicPr>
          <p:cNvPr id="643" name="Google Shape;643;p69"/>
          <p:cNvPicPr preferRelativeResize="0"/>
          <p:nvPr/>
        </p:nvPicPr>
        <p:blipFill rotWithShape="1">
          <a:blip r:embed="rId4">
            <a:alphaModFix/>
          </a:blip>
          <a:srcRect b="1478" l="29953" r="30425" t="-1480"/>
          <a:stretch/>
        </p:blipFill>
        <p:spPr>
          <a:xfrm>
            <a:off x="5075200" y="-101600"/>
            <a:ext cx="4830800" cy="6959601"/>
          </a:xfrm>
          <a:prstGeom prst="rect">
            <a:avLst/>
          </a:prstGeom>
          <a:noFill/>
          <a:ln>
            <a:noFill/>
          </a:ln>
        </p:spPr>
      </p:pic>
      <p:sp>
        <p:nvSpPr>
          <p:cNvPr id="644" name="Google Shape;644;p69"/>
          <p:cNvSpPr/>
          <p:nvPr/>
        </p:nvSpPr>
        <p:spPr>
          <a:xfrm>
            <a:off x="8336275" y="0"/>
            <a:ext cx="853500" cy="4267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9" name="Shape 649"/>
        <p:cNvGrpSpPr/>
        <p:nvPr/>
      </p:nvGrpSpPr>
      <p:grpSpPr>
        <a:xfrm>
          <a:off x="0" y="0"/>
          <a:ext cx="0" cy="0"/>
          <a:chOff x="0" y="0"/>
          <a:chExt cx="0" cy="0"/>
        </a:xfrm>
      </p:grpSpPr>
      <p:sp>
        <p:nvSpPr>
          <p:cNvPr id="650" name="Google Shape;650;p70"/>
          <p:cNvSpPr txBox="1"/>
          <p:nvPr>
            <p:ph idx="1" type="body"/>
          </p:nvPr>
        </p:nvSpPr>
        <p:spPr>
          <a:xfrm>
            <a:off x="681038" y="1127108"/>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Praktisch: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Gegevensmodel in lijn met OSLO modelleerregels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Directe link met GRB(-skeletbestekken)</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Interoperabiliteit tussen instanties  </a:t>
            </a:r>
            <a:endParaRPr b="0" i="0" sz="2400" u="none" cap="none" strike="noStrike">
              <a:solidFill>
                <a:schemeClr val="dk1"/>
              </a:solidFill>
              <a:latin typeface="Arial"/>
              <a:ea typeface="Arial"/>
              <a:cs typeface="Arial"/>
              <a:sym typeface="Arial"/>
            </a:endParaRPr>
          </a:p>
        </p:txBody>
      </p:sp>
      <p:sp>
        <p:nvSpPr>
          <p:cNvPr id="651" name="Google Shape;651;p7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Openbaar Domein </a:t>
            </a:r>
            <a:endParaRPr b="0" i="0" sz="3200" u="none" cap="none" strike="noStrike">
              <a:solidFill>
                <a:schemeClr val="dk1"/>
              </a:solidFill>
              <a:latin typeface="Arial"/>
              <a:ea typeface="Arial"/>
              <a:cs typeface="Arial"/>
              <a:sym typeface="Arial"/>
            </a:endParaRPr>
          </a:p>
        </p:txBody>
      </p:sp>
      <p:sp>
        <p:nvSpPr>
          <p:cNvPr id="652" name="Google Shape;652;p7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https://lh4.googleusercontent.com/YM40uquIEufjW0Y6i-YuWjunpfD12KfxVSNwbMU-oI73efeM-9xWk7sjL4nlsmKka6-v_53kX3NwTfsJKw2qFZKgzeMEzEPo1Ubzpw1dUOW3mlE0at9HqSLCqavWW7EAZ3SQMJHHoAA" id="653" name="Google Shape;653;p70"/>
          <p:cNvPicPr preferRelativeResize="0"/>
          <p:nvPr/>
        </p:nvPicPr>
        <p:blipFill rotWithShape="1">
          <a:blip r:embed="rId3">
            <a:alphaModFix/>
          </a:blip>
          <a:srcRect b="0" l="0" r="0" t="0"/>
          <a:stretch/>
        </p:blipFill>
        <p:spPr>
          <a:xfrm>
            <a:off x="350982" y="3147091"/>
            <a:ext cx="9555020" cy="3129881"/>
          </a:xfrm>
          <a:prstGeom prst="rect">
            <a:avLst/>
          </a:prstGeom>
          <a:noFill/>
          <a:ln>
            <a:noFill/>
          </a:ln>
        </p:spPr>
      </p:pic>
      <p:sp>
        <p:nvSpPr>
          <p:cNvPr id="654" name="Google Shape;654;p70"/>
          <p:cNvSpPr/>
          <p:nvPr/>
        </p:nvSpPr>
        <p:spPr>
          <a:xfrm>
            <a:off x="4835820" y="327511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55" name="Google Shape;655;p70"/>
          <p:cNvSpPr/>
          <p:nvPr/>
        </p:nvSpPr>
        <p:spPr>
          <a:xfrm>
            <a:off x="4835820" y="327511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56" name="Google Shape;656;p70"/>
          <p:cNvSpPr/>
          <p:nvPr/>
        </p:nvSpPr>
        <p:spPr>
          <a:xfrm>
            <a:off x="371114" y="6255795"/>
            <a:ext cx="90573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OSLO                         Specialisatie                   Uitbreiding                       Inbreiding                     Vervanging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nl-BE"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657" name="Google Shape;657;p70"/>
          <p:cNvCxnSpPr/>
          <p:nvPr/>
        </p:nvCxnSpPr>
        <p:spPr>
          <a:xfrm>
            <a:off x="8418753" y="3167723"/>
            <a:ext cx="1136400" cy="1173000"/>
          </a:xfrm>
          <a:prstGeom prst="straightConnector1">
            <a:avLst/>
          </a:prstGeom>
          <a:noFill/>
          <a:ln cap="flat" cmpd="sng" w="76200">
            <a:solidFill>
              <a:srgbClr val="FF0000"/>
            </a:solidFill>
            <a:prstDash val="solid"/>
            <a:round/>
            <a:headEnd len="sm" w="sm" type="none"/>
            <a:tailEnd len="sm" w="sm" type="none"/>
          </a:ln>
        </p:spPr>
      </p:cxnSp>
      <p:cxnSp>
        <p:nvCxnSpPr>
          <p:cNvPr id="658" name="Google Shape;658;p70"/>
          <p:cNvCxnSpPr/>
          <p:nvPr/>
        </p:nvCxnSpPr>
        <p:spPr>
          <a:xfrm rot="5400000">
            <a:off x="8399255" y="3128791"/>
            <a:ext cx="1136400" cy="117300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7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Vervolgstappen</a:t>
            </a:r>
            <a:endParaRPr b="0" i="0" sz="3200" u="none" cap="none" strike="noStrike">
              <a:solidFill>
                <a:schemeClr val="dk1"/>
              </a:solidFill>
              <a:latin typeface="Arial"/>
              <a:ea typeface="Arial"/>
              <a:cs typeface="Arial"/>
              <a:sym typeface="Arial"/>
            </a:endParaRPr>
          </a:p>
        </p:txBody>
      </p:sp>
      <p:sp>
        <p:nvSpPr>
          <p:cNvPr id="665" name="Google Shape;665;p7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666" name="Google Shape;666;p71"/>
          <p:cNvGrpSpPr/>
          <p:nvPr/>
        </p:nvGrpSpPr>
        <p:grpSpPr>
          <a:xfrm>
            <a:off x="406321" y="1843847"/>
            <a:ext cx="1727008" cy="4250916"/>
            <a:chOff x="1083025" y="1574038"/>
            <a:chExt cx="1834900" cy="2315188"/>
          </a:xfrm>
        </p:grpSpPr>
        <p:sp>
          <p:nvSpPr>
            <p:cNvPr id="667" name="Google Shape;667;p71"/>
            <p:cNvSpPr txBox="1"/>
            <p:nvPr/>
          </p:nvSpPr>
          <p:spPr>
            <a:xfrm>
              <a:off x="1168328" y="1574038"/>
              <a:ext cx="10605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mei</a:t>
              </a:r>
              <a:endParaRPr b="0" i="0" sz="1400" u="none" cap="none" strike="noStrike">
                <a:solidFill>
                  <a:srgbClr val="0C58D3"/>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p:txBody>
        </p:sp>
        <p:sp>
          <p:nvSpPr>
            <p:cNvPr id="668" name="Google Shape;668;p71"/>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0C58D3"/>
                  </a:solidFill>
                  <a:latin typeface="Roboto"/>
                  <a:ea typeface="Roboto"/>
                  <a:cs typeface="Roboto"/>
                  <a:sym typeface="Roboto"/>
                </a:rPr>
                <a:t>Diepte-</a:t>
              </a:r>
              <a:br>
                <a:rPr b="1" i="0" lang="nl-BE" sz="1400" u="none" cap="none" strike="noStrike">
                  <a:solidFill>
                    <a:srgbClr val="0C58D3"/>
                  </a:solidFill>
                  <a:latin typeface="Roboto"/>
                  <a:ea typeface="Roboto"/>
                  <a:cs typeface="Roboto"/>
                  <a:sym typeface="Roboto"/>
                </a:rPr>
              </a:br>
              <a:r>
                <a:rPr b="1" i="0" lang="nl-BE" sz="1400" u="none" cap="none" strike="noStrike">
                  <a:solidFill>
                    <a:srgbClr val="0C58D3"/>
                  </a:solidFill>
                  <a:latin typeface="Roboto"/>
                  <a:ea typeface="Roboto"/>
                  <a:cs typeface="Roboto"/>
                  <a:sym typeface="Roboto"/>
                </a:rPr>
                <a:t>sessies</a:t>
              </a:r>
              <a:endParaRPr b="1" i="0" sz="1400" u="none" cap="none" strike="noStrike">
                <a:solidFill>
                  <a:srgbClr val="0C58D3"/>
                </a:solidFill>
                <a:latin typeface="Roboto"/>
                <a:ea typeface="Roboto"/>
                <a:cs typeface="Roboto"/>
                <a:sym typeface="Roboto"/>
              </a:endParaRPr>
            </a:p>
          </p:txBody>
        </p:sp>
        <p:sp>
          <p:nvSpPr>
            <p:cNvPr id="669" name="Google Shape;669;p71"/>
            <p:cNvSpPr txBox="1"/>
            <p:nvPr/>
          </p:nvSpPr>
          <p:spPr>
            <a:xfrm>
              <a:off x="1215706" y="3151826"/>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Vegetatie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Infrastructuur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Terreindeel - type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Terreindeel - voorkomen</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Gebieden</a:t>
              </a:r>
              <a:endParaRPr b="0" i="0" sz="1400" u="none" cap="none" strike="noStrike">
                <a:solidFill>
                  <a:srgbClr val="0C58D3"/>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p:txBody>
        </p:sp>
        <p:cxnSp>
          <p:nvCxnSpPr>
            <p:cNvPr id="670" name="Google Shape;670;p71"/>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71" name="Google Shape;671;p71"/>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72" name="Google Shape;672;p71"/>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71"/>
          <p:cNvGrpSpPr/>
          <p:nvPr/>
        </p:nvGrpSpPr>
        <p:grpSpPr>
          <a:xfrm>
            <a:off x="6568930" y="1842493"/>
            <a:ext cx="1727008" cy="4250944"/>
            <a:chOff x="1083025" y="1574022"/>
            <a:chExt cx="1834900" cy="2315203"/>
          </a:xfrm>
        </p:grpSpPr>
        <p:sp>
          <p:nvSpPr>
            <p:cNvPr id="674" name="Google Shape;674;p71"/>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Zomer &amp; Najaar 2018</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75" name="Google Shape;675;p71"/>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Publieke review periode</a:t>
              </a:r>
              <a:endParaRPr b="1" i="0" sz="1400" u="none" cap="none" strike="noStrike">
                <a:solidFill>
                  <a:srgbClr val="858585"/>
                </a:solidFill>
                <a:latin typeface="Roboto"/>
                <a:ea typeface="Roboto"/>
                <a:cs typeface="Roboto"/>
                <a:sym typeface="Roboto"/>
              </a:endParaRPr>
            </a:p>
          </p:txBody>
        </p:sp>
        <p:sp>
          <p:nvSpPr>
            <p:cNvPr id="676" name="Google Shape;676;p71"/>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Implementatie-</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ervaring!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677" name="Google Shape;677;p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78" name="Google Shape;678;p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79" name="Google Shape;679;p71"/>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71"/>
          <p:cNvGrpSpPr/>
          <p:nvPr/>
        </p:nvGrpSpPr>
        <p:grpSpPr>
          <a:xfrm>
            <a:off x="1940221" y="1842525"/>
            <a:ext cx="1727008" cy="4250915"/>
            <a:chOff x="1083025" y="1574033"/>
            <a:chExt cx="1834900" cy="2315187"/>
          </a:xfrm>
        </p:grpSpPr>
        <p:sp>
          <p:nvSpPr>
            <p:cNvPr id="681" name="Google Shape;681;p71"/>
            <p:cNvSpPr txBox="1"/>
            <p:nvPr/>
          </p:nvSpPr>
          <p:spPr>
            <a:xfrm>
              <a:off x="1388453" y="1574033"/>
              <a:ext cx="8400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8 juni</a:t>
              </a:r>
              <a:endParaRPr b="0" i="0" sz="1400" u="none" cap="none" strike="noStrike">
                <a:solidFill>
                  <a:srgbClr val="0C58D3"/>
                </a:solidFill>
                <a:latin typeface="Roboto"/>
                <a:ea typeface="Roboto"/>
                <a:cs typeface="Roboto"/>
                <a:sym typeface="Roboto"/>
              </a:endParaRPr>
            </a:p>
          </p:txBody>
        </p:sp>
        <p:sp>
          <p:nvSpPr>
            <p:cNvPr id="682" name="Google Shape;682;p71"/>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0C58D3"/>
                  </a:solidFill>
                  <a:latin typeface="Roboto"/>
                  <a:ea typeface="Roboto"/>
                  <a:cs typeface="Roboto"/>
                  <a:sym typeface="Roboto"/>
                </a:rPr>
                <a:t>WGS04</a:t>
              </a:r>
              <a:endParaRPr b="1" i="0" sz="1400" u="none" cap="none" strike="noStrike">
                <a:solidFill>
                  <a:srgbClr val="0C58D3"/>
                </a:solidFill>
                <a:latin typeface="Roboto"/>
                <a:ea typeface="Roboto"/>
                <a:cs typeface="Roboto"/>
                <a:sym typeface="Roboto"/>
              </a:endParaRPr>
            </a:p>
          </p:txBody>
        </p:sp>
        <p:sp>
          <p:nvSpPr>
            <p:cNvPr id="683" name="Google Shape;683;p71"/>
            <p:cNvSpPr txBox="1"/>
            <p:nvPr/>
          </p:nvSpPr>
          <p:spPr>
            <a:xfrm>
              <a:off x="1215706" y="3151820"/>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Voorstelling stabiele versie van model aan werkgroep</a:t>
              </a:r>
              <a:endParaRPr b="0" i="0" sz="1400" u="none" cap="none" strike="noStrike">
                <a:solidFill>
                  <a:srgbClr val="0C58D3"/>
                </a:solidFill>
                <a:latin typeface="Roboto"/>
                <a:ea typeface="Roboto"/>
                <a:cs typeface="Roboto"/>
                <a:sym typeface="Roboto"/>
              </a:endParaRPr>
            </a:p>
          </p:txBody>
        </p:sp>
        <p:cxnSp>
          <p:nvCxnSpPr>
            <p:cNvPr id="684" name="Google Shape;684;p71"/>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85" name="Google Shape;685;p71"/>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86" name="Google Shape;686;p71"/>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7" name="Google Shape;687;p71"/>
          <p:cNvGrpSpPr/>
          <p:nvPr/>
        </p:nvGrpSpPr>
        <p:grpSpPr>
          <a:xfrm>
            <a:off x="3479425" y="1842500"/>
            <a:ext cx="1727009" cy="4250937"/>
            <a:chOff x="1083024" y="1574026"/>
            <a:chExt cx="1834901" cy="2315199"/>
          </a:xfrm>
        </p:grpSpPr>
        <p:sp>
          <p:nvSpPr>
            <p:cNvPr id="688" name="Google Shape;688;p71"/>
            <p:cNvSpPr txBox="1"/>
            <p:nvPr/>
          </p:nvSpPr>
          <p:spPr>
            <a:xfrm>
              <a:off x="1083024" y="1574026"/>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25 juni</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89" name="Google Shape;689;p71"/>
            <p:cNvSpPr txBox="1"/>
            <p:nvPr/>
          </p:nvSpPr>
          <p:spPr>
            <a:xfrm>
              <a:off x="1235813" y="2695027"/>
              <a:ext cx="16629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WG OSLO datastandaarden</a:t>
              </a:r>
              <a:endParaRPr b="1" i="0" sz="1400" u="none" cap="none" strike="noStrike">
                <a:solidFill>
                  <a:srgbClr val="858585"/>
                </a:solidFill>
                <a:latin typeface="Roboto"/>
                <a:ea typeface="Roboto"/>
                <a:cs typeface="Roboto"/>
                <a:sym typeface="Roboto"/>
              </a:endParaRPr>
            </a:p>
          </p:txBody>
        </p:sp>
        <p:sp>
          <p:nvSpPr>
            <p:cNvPr id="690" name="Google Shape;690;p71"/>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Goedkeuring kandidaat-</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standaard</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691" name="Google Shape;691;p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92" name="Google Shape;692;p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93" name="Google Shape;693;p71"/>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 name="Google Shape;694;p71"/>
          <p:cNvGrpSpPr/>
          <p:nvPr/>
        </p:nvGrpSpPr>
        <p:grpSpPr>
          <a:xfrm>
            <a:off x="8110514" y="1842493"/>
            <a:ext cx="1727008" cy="4250947"/>
            <a:chOff x="1083025" y="1574022"/>
            <a:chExt cx="1834900" cy="2315205"/>
          </a:xfrm>
        </p:grpSpPr>
        <p:sp>
          <p:nvSpPr>
            <p:cNvPr id="695" name="Google Shape;695;p71"/>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2019</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96" name="Google Shape;696;p71"/>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Stuurorgaan en Vlaamse Regering</a:t>
              </a:r>
              <a:endParaRPr b="1" i="0" sz="1400" u="none" cap="none" strike="noStrike">
                <a:solidFill>
                  <a:srgbClr val="858585"/>
                </a:solidFill>
                <a:latin typeface="Roboto"/>
                <a:ea typeface="Roboto"/>
                <a:cs typeface="Roboto"/>
                <a:sym typeface="Roboto"/>
              </a:endParaRPr>
            </a:p>
          </p:txBody>
        </p:sp>
        <p:sp>
          <p:nvSpPr>
            <p:cNvPr id="697" name="Google Shape;697;p71"/>
            <p:cNvSpPr txBox="1"/>
            <p:nvPr/>
          </p:nvSpPr>
          <p:spPr>
            <a:xfrm>
              <a:off x="1215715" y="3151827"/>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Bekrachtiging van de standaarden na beoordeling van het gevolgde proces </a:t>
              </a:r>
              <a:endParaRPr b="0" i="0" sz="1400" u="none" cap="none" strike="noStrike">
                <a:solidFill>
                  <a:srgbClr val="858585"/>
                </a:solidFill>
                <a:latin typeface="Roboto"/>
                <a:ea typeface="Roboto"/>
                <a:cs typeface="Roboto"/>
                <a:sym typeface="Roboto"/>
              </a:endParaRPr>
            </a:p>
          </p:txBody>
        </p:sp>
        <p:cxnSp>
          <p:nvCxnSpPr>
            <p:cNvPr id="698" name="Google Shape;698;p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99" name="Google Shape;699;p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700" name="Google Shape;700;p71"/>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71"/>
          <p:cNvGrpSpPr/>
          <p:nvPr/>
        </p:nvGrpSpPr>
        <p:grpSpPr>
          <a:xfrm>
            <a:off x="5023055" y="1842493"/>
            <a:ext cx="1727008" cy="4250944"/>
            <a:chOff x="1083025" y="1574022"/>
            <a:chExt cx="1834900" cy="2315203"/>
          </a:xfrm>
        </p:grpSpPr>
        <p:sp>
          <p:nvSpPr>
            <p:cNvPr id="702" name="Google Shape;702;p71"/>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6 juli</a:t>
              </a:r>
              <a:endParaRPr b="0" i="0" sz="1400" u="none" cap="none" strike="noStrike">
                <a:solidFill>
                  <a:srgbClr val="858585"/>
                </a:solidFill>
                <a:latin typeface="Roboto"/>
                <a:ea typeface="Roboto"/>
                <a:cs typeface="Roboto"/>
                <a:sym typeface="Roboto"/>
              </a:endParaRPr>
            </a:p>
          </p:txBody>
        </p:sp>
        <p:sp>
          <p:nvSpPr>
            <p:cNvPr id="703" name="Google Shape;703;p71"/>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Infosessies</a:t>
              </a:r>
              <a:endParaRPr b="1" i="0" sz="1400" u="none" cap="none" strike="noStrike">
                <a:solidFill>
                  <a:srgbClr val="858585"/>
                </a:solidFill>
                <a:latin typeface="Roboto"/>
                <a:ea typeface="Roboto"/>
                <a:cs typeface="Roboto"/>
                <a:sym typeface="Roboto"/>
              </a:endParaRPr>
            </a:p>
          </p:txBody>
        </p:sp>
        <p:sp>
          <p:nvSpPr>
            <p:cNvPr id="704" name="Google Shape;704;p71"/>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Software-</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leveranciers</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Ontwikkelaars</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Overzicht OSLO trajecten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705" name="Google Shape;705;p7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706" name="Google Shape;706;p7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707" name="Google Shape;707;p71"/>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7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Infosessie voor steden en ontwikkelaars</a:t>
            </a:r>
            <a:br>
              <a:rPr b="0" i="0" lang="nl-BE" sz="3200" u="none" cap="none" strike="noStrike">
                <a:solidFill>
                  <a:schemeClr val="dk1"/>
                </a:solidFill>
                <a:latin typeface="Arial"/>
                <a:ea typeface="Arial"/>
                <a:cs typeface="Arial"/>
                <a:sym typeface="Arial"/>
              </a:rPr>
            </a:br>
            <a:endParaRPr b="0" i="0" sz="3200" u="none" cap="none" strike="noStrike">
              <a:solidFill>
                <a:schemeClr val="dk1"/>
              </a:solidFill>
              <a:latin typeface="Arial"/>
              <a:ea typeface="Arial"/>
              <a:cs typeface="Arial"/>
              <a:sym typeface="Arial"/>
            </a:endParaRPr>
          </a:p>
        </p:txBody>
      </p:sp>
      <p:sp>
        <p:nvSpPr>
          <p:cNvPr id="714" name="Google Shape;714;p7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aphicFrame>
        <p:nvGraphicFramePr>
          <p:cNvPr id="715" name="Google Shape;715;p72"/>
          <p:cNvGraphicFramePr/>
          <p:nvPr/>
        </p:nvGraphicFramePr>
        <p:xfrm>
          <a:off x="681038" y="2025525"/>
          <a:ext cx="3000000" cy="3000000"/>
        </p:xfrm>
        <a:graphic>
          <a:graphicData uri="http://schemas.openxmlformats.org/drawingml/2006/table">
            <a:tbl>
              <a:tblPr bandRow="1" firstRow="1">
                <a:noFill/>
                <a:tableStyleId>{C19A653F-27E5-45CD-B1C2-997BA192E09A}</a:tableStyleId>
              </a:tblPr>
              <a:tblGrid>
                <a:gridCol w="2340075"/>
                <a:gridCol w="6203925"/>
              </a:tblGrid>
              <a:tr h="370850">
                <a:tc>
                  <a:txBody>
                    <a:bodyPr>
                      <a:noAutofit/>
                    </a:bodyPr>
                    <a:lstStyle/>
                    <a:p>
                      <a:pPr indent="-381000" lvl="0" marL="457200" marR="0" rtl="0" algn="l">
                        <a:lnSpc>
                          <a:spcPct val="100000"/>
                        </a:lnSpc>
                        <a:spcBef>
                          <a:spcPts val="0"/>
                        </a:spcBef>
                        <a:spcAft>
                          <a:spcPts val="0"/>
                        </a:spcAft>
                        <a:buClr>
                          <a:srgbClr val="373636"/>
                        </a:buClr>
                        <a:buSzPts val="2400"/>
                        <a:buFont typeface="Arial"/>
                        <a:buChar char="&gt;"/>
                      </a:pPr>
                      <a:r>
                        <a:rPr b="1" i="0" lang="nl-BE" sz="2400" u="none" cap="none" strike="noStrike">
                          <a:solidFill>
                            <a:srgbClr val="373636"/>
                          </a:solidFill>
                          <a:latin typeface="Arial"/>
                          <a:ea typeface="Arial"/>
                          <a:cs typeface="Arial"/>
                          <a:sym typeface="Arial"/>
                        </a:rPr>
                        <a:t>Wanneer? </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76200" marR="0" rtl="0" algn="l">
                        <a:lnSpc>
                          <a:spcPct val="100000"/>
                        </a:lnSpc>
                        <a:spcBef>
                          <a:spcPts val="0"/>
                        </a:spcBef>
                        <a:spcAft>
                          <a:spcPts val="0"/>
                        </a:spcAft>
                        <a:buClr>
                          <a:srgbClr val="373636"/>
                        </a:buClr>
                        <a:buSzPts val="2400"/>
                        <a:buFont typeface="Arial"/>
                        <a:buNone/>
                      </a:pPr>
                      <a:r>
                        <a:rPr b="0" i="0" lang="nl-BE" sz="2400" u="none" cap="none" strike="noStrike">
                          <a:solidFill>
                            <a:srgbClr val="373636"/>
                          </a:solidFill>
                          <a:latin typeface="Arial"/>
                          <a:ea typeface="Arial"/>
                          <a:cs typeface="Arial"/>
                          <a:sym typeface="Arial"/>
                        </a:rPr>
                        <a:t>6 juli, van 9:30 tot 12:00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noAutofit/>
                    </a:bodyPr>
                    <a:lstStyle/>
                    <a:p>
                      <a:pPr indent="-381000" lvl="0" marL="457200" marR="0" rtl="0" algn="l">
                        <a:lnSpc>
                          <a:spcPct val="100000"/>
                        </a:lnSpc>
                        <a:spcBef>
                          <a:spcPts val="0"/>
                        </a:spcBef>
                        <a:spcAft>
                          <a:spcPts val="0"/>
                        </a:spcAft>
                        <a:buClr>
                          <a:srgbClr val="373636"/>
                        </a:buClr>
                        <a:buSzPts val="2400"/>
                        <a:buFont typeface="Arial"/>
                        <a:buChar char="&gt;"/>
                      </a:pPr>
                      <a:r>
                        <a:rPr b="1" i="0" lang="nl-BE" sz="2400" u="none" cap="none" strike="noStrike">
                          <a:solidFill>
                            <a:srgbClr val="373636"/>
                          </a:solidFill>
                          <a:latin typeface="Arial"/>
                          <a:ea typeface="Arial"/>
                          <a:cs typeface="Arial"/>
                          <a:sym typeface="Arial"/>
                        </a:rPr>
                        <a:t>Waar?           </a:t>
                      </a:r>
                      <a:endParaRPr b="0" i="0" sz="2400" u="none" cap="none" strike="noStrike">
                        <a:solidFill>
                          <a:srgbClr val="37363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76200" marR="0" rtl="0" algn="l">
                        <a:lnSpc>
                          <a:spcPct val="100000"/>
                        </a:lnSpc>
                        <a:spcBef>
                          <a:spcPts val="0"/>
                        </a:spcBef>
                        <a:spcAft>
                          <a:spcPts val="0"/>
                        </a:spcAft>
                        <a:buClr>
                          <a:srgbClr val="373636"/>
                        </a:buClr>
                        <a:buSzPts val="2400"/>
                        <a:buFont typeface="Arial"/>
                        <a:buNone/>
                      </a:pPr>
                      <a:r>
                        <a:rPr lang="nl-BE" sz="2400" u="none" cap="none" strike="noStrike"/>
                        <a:t>VAC Gent</a:t>
                      </a:r>
                      <a:endParaRPr b="0" i="0" sz="2400" u="none" cap="none" strike="noStrike">
                        <a:solidFill>
                          <a:srgbClr val="37363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noAutofit/>
                    </a:bodyPr>
                    <a:lstStyle/>
                    <a:p>
                      <a:pPr indent="-381000" lvl="0" marL="457200" marR="0" rtl="0" algn="l">
                        <a:lnSpc>
                          <a:spcPct val="100000"/>
                        </a:lnSpc>
                        <a:spcBef>
                          <a:spcPts val="0"/>
                        </a:spcBef>
                        <a:spcAft>
                          <a:spcPts val="0"/>
                        </a:spcAft>
                        <a:buClr>
                          <a:srgbClr val="373636"/>
                        </a:buClr>
                        <a:buSzPts val="2400"/>
                        <a:buFont typeface="Arial"/>
                        <a:buChar char="&gt;"/>
                      </a:pPr>
                      <a:r>
                        <a:rPr b="1" i="0" lang="nl-BE" sz="2400" u="none" cap="none" strike="noStrike">
                          <a:solidFill>
                            <a:srgbClr val="373636"/>
                          </a:solidFill>
                          <a:latin typeface="Arial"/>
                          <a:ea typeface="Arial"/>
                          <a:cs typeface="Arial"/>
                          <a:sym typeface="Arial"/>
                        </a:rPr>
                        <a:t>Voor wie?     </a:t>
                      </a:r>
                      <a:endParaRPr b="0" i="0" sz="2400" u="none" cap="none" strike="noStrike">
                        <a:solidFill>
                          <a:srgbClr val="373636"/>
                        </a:solidFill>
                        <a:latin typeface="Arial"/>
                        <a:ea typeface="Arial"/>
                        <a:cs typeface="Arial"/>
                        <a:sym typeface="Arial"/>
                      </a:endParaRPr>
                    </a:p>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76200" marR="0" rtl="0" algn="l">
                        <a:lnSpc>
                          <a:spcPct val="100000"/>
                        </a:lnSpc>
                        <a:spcBef>
                          <a:spcPts val="0"/>
                        </a:spcBef>
                        <a:spcAft>
                          <a:spcPts val="0"/>
                        </a:spcAft>
                        <a:buClr>
                          <a:srgbClr val="373636"/>
                        </a:buClr>
                        <a:buSzPts val="2400"/>
                        <a:buFont typeface="Arial"/>
                        <a:buNone/>
                      </a:pPr>
                      <a:r>
                        <a:rPr lang="nl-BE" sz="2400" u="none" cap="none" strike="noStrike"/>
                        <a:t>Iedereen die aan de slag wil met OSLO   Openbaar Domein</a:t>
                      </a:r>
                      <a:br>
                        <a:rPr lang="nl-BE" sz="2400" u="none" cap="none" strike="noStrike"/>
                      </a:br>
                      <a:endParaRPr b="0" i="0" sz="2400" u="none" cap="none" strike="noStrike">
                        <a:solidFill>
                          <a:srgbClr val="37363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noAutofit/>
                    </a:bodyPr>
                    <a:lstStyle/>
                    <a:p>
                      <a:pPr indent="-381000" lvl="0" marL="457200" marR="0" rtl="0" algn="l">
                        <a:lnSpc>
                          <a:spcPct val="100000"/>
                        </a:lnSpc>
                        <a:spcBef>
                          <a:spcPts val="0"/>
                        </a:spcBef>
                        <a:spcAft>
                          <a:spcPts val="0"/>
                        </a:spcAft>
                        <a:buClr>
                          <a:srgbClr val="373636"/>
                        </a:buClr>
                        <a:buSzPts val="2400"/>
                        <a:buFont typeface="Arial"/>
                        <a:buChar char="&gt;"/>
                      </a:pPr>
                      <a:r>
                        <a:rPr b="1" i="0" lang="nl-BE" sz="2400" u="none" cap="none" strike="noStrike">
                          <a:solidFill>
                            <a:srgbClr val="373636"/>
                          </a:solidFill>
                          <a:latin typeface="Arial"/>
                          <a:ea typeface="Arial"/>
                          <a:cs typeface="Arial"/>
                          <a:sym typeface="Arial"/>
                        </a:rPr>
                        <a:t>Wat?</a:t>
                      </a:r>
                      <a:endParaRPr b="0" i="0" sz="2400" u="none" cap="none" strike="noStrike">
                        <a:solidFill>
                          <a:srgbClr val="37363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76200" marR="0" rtl="0" algn="l">
                        <a:lnSpc>
                          <a:spcPct val="100000"/>
                        </a:lnSpc>
                        <a:spcBef>
                          <a:spcPts val="0"/>
                        </a:spcBef>
                        <a:spcAft>
                          <a:spcPts val="0"/>
                        </a:spcAft>
                        <a:buClr>
                          <a:srgbClr val="373636"/>
                        </a:buClr>
                        <a:buSzPts val="2400"/>
                        <a:buFont typeface="Arial"/>
                        <a:buNone/>
                      </a:pPr>
                      <a:r>
                        <a:rPr b="0" i="0" lang="nl-BE" sz="2400" u="none" cap="none" strike="noStrike">
                          <a:solidFill>
                            <a:srgbClr val="373636"/>
                          </a:solidFill>
                          <a:latin typeface="Arial"/>
                          <a:ea typeface="Arial"/>
                          <a:cs typeface="Arial"/>
                          <a:sym typeface="Arial"/>
                        </a:rPr>
                        <a:t>09:30 – 10:00 → verwelkoming</a:t>
                      </a:r>
                      <a:endParaRPr b="0" i="0" sz="2400" u="none" cap="none" strike="noStrike">
                        <a:solidFill>
                          <a:srgbClr val="373636"/>
                        </a:solidFill>
                        <a:latin typeface="Arial"/>
                        <a:ea typeface="Arial"/>
                        <a:cs typeface="Arial"/>
                        <a:sym typeface="Arial"/>
                      </a:endParaRPr>
                    </a:p>
                    <a:p>
                      <a:pPr indent="0" lvl="0" marL="76200" marR="0" rtl="0" algn="l">
                        <a:lnSpc>
                          <a:spcPct val="100000"/>
                        </a:lnSpc>
                        <a:spcBef>
                          <a:spcPts val="700"/>
                        </a:spcBef>
                        <a:spcAft>
                          <a:spcPts val="0"/>
                        </a:spcAft>
                        <a:buClr>
                          <a:srgbClr val="373636"/>
                        </a:buClr>
                        <a:buSzPts val="2400"/>
                        <a:buFont typeface="Arial"/>
                        <a:buNone/>
                      </a:pPr>
                      <a:r>
                        <a:rPr b="0" i="0" lang="nl-BE" sz="2400" u="none" cap="none" strike="noStrike">
                          <a:solidFill>
                            <a:srgbClr val="373636"/>
                          </a:solidFill>
                          <a:latin typeface="Arial"/>
                          <a:ea typeface="Arial"/>
                          <a:cs typeface="Arial"/>
                          <a:sym typeface="Arial"/>
                        </a:rPr>
                        <a:t>10:00 – 10:15 → inleiding OSLO</a:t>
                      </a:r>
                      <a:endParaRPr/>
                    </a:p>
                    <a:p>
                      <a:pPr indent="0" lvl="0" marL="76200" marR="0" rtl="0" algn="l">
                        <a:lnSpc>
                          <a:spcPct val="100000"/>
                        </a:lnSpc>
                        <a:spcBef>
                          <a:spcPts val="700"/>
                        </a:spcBef>
                        <a:spcAft>
                          <a:spcPts val="0"/>
                        </a:spcAft>
                        <a:buClr>
                          <a:srgbClr val="373636"/>
                        </a:buClr>
                        <a:buSzPts val="2400"/>
                        <a:buFont typeface="Arial"/>
                        <a:buNone/>
                      </a:pPr>
                      <a:r>
                        <a:rPr b="0" i="0" lang="nl-BE" sz="2400" u="none" cap="none" strike="noStrike">
                          <a:solidFill>
                            <a:srgbClr val="373636"/>
                          </a:solidFill>
                          <a:latin typeface="Arial"/>
                          <a:ea typeface="Arial"/>
                          <a:cs typeface="Arial"/>
                          <a:sym typeface="Arial"/>
                        </a:rPr>
                        <a:t>10:15 – 10:30 → demo implementaties</a:t>
                      </a:r>
                      <a:endParaRPr b="0" i="0" sz="2400" u="none" cap="none" strike="noStrike">
                        <a:solidFill>
                          <a:srgbClr val="373636"/>
                        </a:solidFill>
                        <a:latin typeface="Arial"/>
                        <a:ea typeface="Arial"/>
                        <a:cs typeface="Arial"/>
                        <a:sym typeface="Arial"/>
                      </a:endParaRPr>
                    </a:p>
                    <a:p>
                      <a:pPr indent="0" lvl="0" marL="76200" marR="0" rtl="0" algn="l">
                        <a:lnSpc>
                          <a:spcPct val="100000"/>
                        </a:lnSpc>
                        <a:spcBef>
                          <a:spcPts val="700"/>
                        </a:spcBef>
                        <a:spcAft>
                          <a:spcPts val="0"/>
                        </a:spcAft>
                        <a:buClr>
                          <a:srgbClr val="373636"/>
                        </a:buClr>
                        <a:buSzPts val="2400"/>
                        <a:buFont typeface="Arial"/>
                        <a:buNone/>
                      </a:pPr>
                      <a:r>
                        <a:rPr b="0" i="0" lang="nl-BE" sz="2400" u="none" cap="none" strike="noStrike">
                          <a:solidFill>
                            <a:srgbClr val="373636"/>
                          </a:solidFill>
                          <a:latin typeface="Arial"/>
                          <a:ea typeface="Arial"/>
                          <a:cs typeface="Arial"/>
                          <a:sym typeface="Arial"/>
                        </a:rPr>
                        <a:t>10:30 – 12:00 → hands-on case</a:t>
                      </a:r>
                      <a:endParaRPr b="0" i="0" sz="2400" u="none" cap="none" strike="noStrike">
                        <a:solidFill>
                          <a:srgbClr val="373636"/>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73"/>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gt;"/>
            </a:pPr>
            <a:r>
              <a:rPr b="0" i="0" lang="nl-BE" sz="2400" u="none" cap="none" strike="noStrike">
                <a:solidFill>
                  <a:schemeClr val="dk1"/>
                </a:solidFill>
                <a:latin typeface="Arial"/>
                <a:ea typeface="Arial"/>
                <a:cs typeface="Arial"/>
                <a:sym typeface="Arial"/>
              </a:rPr>
              <a:t>Opnemen van verkeersbordendatabank als uitbreiding</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gt;"/>
            </a:pPr>
            <a:r>
              <a:rPr b="0" i="0" lang="nl-BE" sz="2400" u="none" cap="none" strike="noStrike">
                <a:solidFill>
                  <a:schemeClr val="dk1"/>
                </a:solidFill>
                <a:latin typeface="Arial"/>
                <a:ea typeface="Arial"/>
                <a:cs typeface="Arial"/>
                <a:sym typeface="Arial"/>
              </a:rPr>
              <a:t>Initiatief samen met Departement Omgeving (LNE)</a:t>
            </a:r>
            <a:endParaRPr b="0" i="0" sz="2400" u="none" cap="none" strike="noStrike">
              <a:solidFill>
                <a:schemeClr val="dk1"/>
              </a:solidFill>
              <a:latin typeface="Arial"/>
              <a:ea typeface="Arial"/>
              <a:cs typeface="Arial"/>
              <a:sym typeface="Arial"/>
            </a:endParaRPr>
          </a:p>
        </p:txBody>
      </p:sp>
      <p:sp>
        <p:nvSpPr>
          <p:cNvPr id="722" name="Google Shape;722;p7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Potentiële uitbreidingen</a:t>
            </a:r>
            <a:endParaRPr b="0" i="0" sz="3200" u="none" cap="none" strike="noStrike">
              <a:solidFill>
                <a:schemeClr val="dk1"/>
              </a:solidFill>
              <a:latin typeface="Arial"/>
              <a:ea typeface="Arial"/>
              <a:cs typeface="Arial"/>
              <a:sym typeface="Arial"/>
            </a:endParaRPr>
          </a:p>
        </p:txBody>
      </p:sp>
      <p:sp>
        <p:nvSpPr>
          <p:cNvPr id="723" name="Google Shape;723;p7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74"/>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chemeClr val="dk1"/>
              </a:buClr>
              <a:buSzPts val="2400"/>
              <a:buFont typeface="Arial"/>
              <a:buNone/>
            </a:pPr>
            <a:r>
              <a:rPr b="0" i="0" lang="nl-BE" sz="2400" u="sng" cap="none" strike="noStrike">
                <a:solidFill>
                  <a:schemeClr val="hlink"/>
                </a:solidFill>
                <a:latin typeface="Arial"/>
                <a:ea typeface="Arial"/>
                <a:cs typeface="Arial"/>
                <a:sym typeface="Arial"/>
                <a:hlinkClick r:id="rId3"/>
              </a:rPr>
              <a:t>informatie.vlaanderen@vlaanderen.be</a:t>
            </a:r>
            <a:r>
              <a:rPr b="0" i="0" lang="nl-BE" sz="2400" u="none" cap="none" strike="noStrike">
                <a:solidFill>
                  <a:schemeClr val="dk1"/>
                </a:solidFill>
                <a:latin typeface="Arial"/>
                <a:ea typeface="Arial"/>
                <a:cs typeface="Arial"/>
                <a:sym typeface="Arial"/>
              </a:rPr>
              <a:t> </a:t>
            </a:r>
            <a:endParaRPr/>
          </a:p>
          <a:p>
            <a:pPr indent="0" lvl="0" marL="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rPr b="0" i="0" lang="nl-BE" sz="2400" u="sng" cap="none" strike="noStrike">
                <a:solidFill>
                  <a:schemeClr val="hlink"/>
                </a:solidFill>
                <a:latin typeface="Arial"/>
                <a:ea typeface="Arial"/>
                <a:cs typeface="Arial"/>
                <a:sym typeface="Arial"/>
                <a:hlinkClick r:id="rId4"/>
              </a:rPr>
              <a:t>https://github.com/Informatievlaanderen/OSLO-Public-Discussion/issues</a:t>
            </a:r>
            <a:r>
              <a:rPr b="0" i="0" lang="nl-BE" sz="24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p:txBody>
      </p:sp>
      <p:sp>
        <p:nvSpPr>
          <p:cNvPr id="730" name="Google Shape;730;p7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Vragen?</a:t>
            </a:r>
            <a:endParaRPr b="0" i="0" sz="3200" u="none" cap="none" strike="noStrike">
              <a:solidFill>
                <a:schemeClr val="dk1"/>
              </a:solidFill>
              <a:latin typeface="Arial"/>
              <a:ea typeface="Arial"/>
              <a:cs typeface="Arial"/>
              <a:sym typeface="Arial"/>
            </a:endParaRPr>
          </a:p>
        </p:txBody>
      </p:sp>
      <p:sp>
        <p:nvSpPr>
          <p:cNvPr id="731" name="Google Shape;731;p7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idx="1" type="body"/>
          </p:nvPr>
        </p:nvSpPr>
        <p:spPr>
          <a:xfrm>
            <a:off x="681051" y="1482225"/>
            <a:ext cx="9102900" cy="499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400"/>
              <a:buFont typeface="Arial"/>
              <a:buNone/>
            </a:pPr>
            <a:r>
              <a:rPr b="0" i="0" lang="nl-BE" sz="3200" u="none" cap="none" strike="noStrike">
                <a:solidFill>
                  <a:schemeClr val="dk1"/>
                </a:solidFill>
                <a:latin typeface="Arial"/>
                <a:ea typeface="Arial"/>
                <a:cs typeface="Arial"/>
                <a:sym typeface="Arial"/>
              </a:rPr>
              <a:t>Open Standaarden voor Linkende Organisaties</a:t>
            </a:r>
            <a:endParaRPr b="0" i="0" sz="3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 Standaarden voor de uitwisseling van informatie</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 Gebaseerd op de principes van het Semantisch Web</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3200" u="none" cap="none" strike="noStrike">
                <a:solidFill>
                  <a:schemeClr val="dk1"/>
                </a:solidFill>
                <a:latin typeface="Arial"/>
                <a:ea typeface="Arial"/>
                <a:cs typeface="Arial"/>
                <a:sym typeface="Arial"/>
              </a:rPr>
              <a:t>→ </a:t>
            </a:r>
            <a:r>
              <a:rPr b="0" i="0" lang="nl-BE" sz="2400" u="sng" cap="none" strike="noStrike">
                <a:solidFill>
                  <a:schemeClr val="hlink"/>
                </a:solidFill>
                <a:latin typeface="Arial"/>
                <a:ea typeface="Arial"/>
                <a:cs typeface="Arial"/>
                <a:sym typeface="Arial"/>
                <a:hlinkClick r:id="rId3"/>
              </a:rPr>
              <a:t>https://overheid.vlaanderen.be/OSLO-Wat-is-OSLO2</a:t>
            </a:r>
            <a:r>
              <a:rPr b="0" i="0" lang="nl-BE" sz="24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a:p>
            <a:pPr indent="-190500" lvl="0" marL="342900" marR="0" rtl="0" algn="l">
              <a:lnSpc>
                <a:spcPct val="115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5" name="Google Shape;255;p4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a:t>
            </a:r>
            <a:endParaRPr b="0" i="0" sz="3200" u="none" cap="none" strike="noStrike">
              <a:solidFill>
                <a:schemeClr val="dk1"/>
              </a:solidFill>
              <a:latin typeface="Arial"/>
              <a:ea typeface="Arial"/>
              <a:cs typeface="Arial"/>
              <a:sym typeface="Arial"/>
            </a:endParaRPr>
          </a:p>
        </p:txBody>
      </p:sp>
      <p:sp>
        <p:nvSpPr>
          <p:cNvPr id="256" name="Google Shape;256;p4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57" name="Google Shape;257;p40"/>
          <p:cNvPicPr preferRelativeResize="0"/>
          <p:nvPr/>
        </p:nvPicPr>
        <p:blipFill rotWithShape="1">
          <a:blip r:embed="rId4">
            <a:alphaModFix/>
          </a:blip>
          <a:srcRect b="0" l="0" r="0" t="0"/>
          <a:stretch/>
        </p:blipFill>
        <p:spPr>
          <a:xfrm>
            <a:off x="2090775" y="3992650"/>
            <a:ext cx="5724525" cy="256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1"/>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190500" lvl="0" marL="3429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64" name="Google Shape;264;p4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Interbestuurlijk landschap </a:t>
            </a:r>
            <a:endParaRPr b="0" i="0" sz="3200" u="none" cap="none" strike="noStrike">
              <a:solidFill>
                <a:schemeClr val="dk1"/>
              </a:solidFill>
              <a:latin typeface="Arial"/>
              <a:ea typeface="Arial"/>
              <a:cs typeface="Arial"/>
              <a:sym typeface="Arial"/>
            </a:endParaRPr>
          </a:p>
        </p:txBody>
      </p:sp>
      <p:sp>
        <p:nvSpPr>
          <p:cNvPr id="265" name="Google Shape;265;p4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66" name="Google Shape;266;p41"/>
          <p:cNvPicPr preferRelativeResize="0"/>
          <p:nvPr/>
        </p:nvPicPr>
        <p:blipFill rotWithShape="1">
          <a:blip r:embed="rId3">
            <a:alphaModFix/>
          </a:blip>
          <a:srcRect b="0" l="0" r="0" t="0"/>
          <a:stretch/>
        </p:blipFill>
        <p:spPr>
          <a:xfrm>
            <a:off x="2337188" y="1932999"/>
            <a:ext cx="5231724" cy="40907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2"/>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190500" lvl="0" marL="3429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73" name="Google Shape;273;p4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Scope</a:t>
            </a:r>
            <a:endParaRPr b="0" i="0" sz="3200" u="none" cap="none" strike="noStrike">
              <a:solidFill>
                <a:schemeClr val="dk1"/>
              </a:solidFill>
              <a:latin typeface="Arial"/>
              <a:ea typeface="Arial"/>
              <a:cs typeface="Arial"/>
              <a:sym typeface="Arial"/>
            </a:endParaRPr>
          </a:p>
        </p:txBody>
      </p:sp>
      <p:sp>
        <p:nvSpPr>
          <p:cNvPr id="274" name="Google Shape;274;p4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75" name="Google Shape;275;p42"/>
          <p:cNvPicPr preferRelativeResize="0"/>
          <p:nvPr/>
        </p:nvPicPr>
        <p:blipFill rotWithShape="1">
          <a:blip r:embed="rId3">
            <a:alphaModFix/>
          </a:blip>
          <a:srcRect b="0" l="0" r="0" t="0"/>
          <a:stretch/>
        </p:blipFill>
        <p:spPr>
          <a:xfrm>
            <a:off x="1195425" y="1530450"/>
            <a:ext cx="7515225" cy="4895850"/>
          </a:xfrm>
          <a:prstGeom prst="rect">
            <a:avLst/>
          </a:prstGeom>
          <a:noFill/>
          <a:ln>
            <a:noFill/>
          </a:ln>
        </p:spPr>
      </p:pic>
      <p:sp>
        <p:nvSpPr>
          <p:cNvPr id="276" name="Google Shape;276;p42"/>
          <p:cNvSpPr/>
          <p:nvPr/>
        </p:nvSpPr>
        <p:spPr>
          <a:xfrm rot="-5400000">
            <a:off x="6094025" y="5201575"/>
            <a:ext cx="611100" cy="1039200"/>
          </a:xfrm>
          <a:prstGeom prst="bentArrow">
            <a:avLst>
              <a:gd fmla="val 25000" name="adj1"/>
              <a:gd fmla="val 25000" name="adj2"/>
              <a:gd fmla="val 25000" name="adj3"/>
              <a:gd fmla="val 43750" name="adj4"/>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2"/>
          <p:cNvSpPr/>
          <p:nvPr/>
        </p:nvSpPr>
        <p:spPr>
          <a:xfrm>
            <a:off x="6919175" y="5733350"/>
            <a:ext cx="1356900" cy="427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OPENBAAR DOMEIN</a:t>
            </a:r>
            <a:endParaRPr b="0" i="0" sz="1400" u="none" cap="none" strike="noStrike">
              <a:solidFill>
                <a:srgbClr val="000000"/>
              </a:solidFill>
              <a:latin typeface="Arial"/>
              <a:ea typeface="Arial"/>
              <a:cs typeface="Arial"/>
              <a:sym typeface="Arial"/>
            </a:endParaRPr>
          </a:p>
        </p:txBody>
      </p:sp>
      <p:sp>
        <p:nvSpPr>
          <p:cNvPr id="278" name="Google Shape;278;p42"/>
          <p:cNvSpPr/>
          <p:nvPr/>
        </p:nvSpPr>
        <p:spPr>
          <a:xfrm>
            <a:off x="5586650" y="5229025"/>
            <a:ext cx="3459600" cy="1042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Belangrijkste actoren</a:t>
            </a:r>
            <a:endParaRPr b="0" i="0" sz="3200" u="none" cap="none" strike="noStrike">
              <a:solidFill>
                <a:schemeClr val="dk1"/>
              </a:solidFill>
              <a:latin typeface="Arial"/>
              <a:ea typeface="Arial"/>
              <a:cs typeface="Arial"/>
              <a:sym typeface="Arial"/>
            </a:endParaRPr>
          </a:p>
        </p:txBody>
      </p:sp>
      <p:grpSp>
        <p:nvGrpSpPr>
          <p:cNvPr id="285" name="Google Shape;285;p43"/>
          <p:cNvGrpSpPr/>
          <p:nvPr/>
        </p:nvGrpSpPr>
        <p:grpSpPr>
          <a:xfrm>
            <a:off x="681877" y="1623482"/>
            <a:ext cx="2968690" cy="2398349"/>
            <a:chOff x="1660800" y="1171213"/>
            <a:chExt cx="1942860" cy="1569600"/>
          </a:xfrm>
        </p:grpSpPr>
        <p:sp>
          <p:nvSpPr>
            <p:cNvPr id="286" name="Google Shape;286;p43"/>
            <p:cNvSpPr/>
            <p:nvPr/>
          </p:nvSpPr>
          <p:spPr>
            <a:xfrm>
              <a:off x="1660800" y="1171213"/>
              <a:ext cx="1942800" cy="1569600"/>
            </a:xfrm>
            <a:prstGeom prst="round1Rect">
              <a:avLst>
                <a:gd fmla="val 17446" name="adj"/>
              </a:avLst>
            </a:prstGeom>
            <a:solidFill>
              <a:srgbClr val="0E945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3"/>
            <p:cNvSpPr txBox="1"/>
            <p:nvPr/>
          </p:nvSpPr>
          <p:spPr>
            <a:xfrm>
              <a:off x="1879865"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Thematische Werkgroep Openbaar Domein</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88" name="Google Shape;288;p43"/>
            <p:cNvSpPr txBox="1"/>
            <p:nvPr/>
          </p:nvSpPr>
          <p:spPr>
            <a:xfrm>
              <a:off x="1879860" y="1873547"/>
              <a:ext cx="17238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Verzameling van experts met kennis van bestaande data modellen en implementaties,  verantwoordelijk voor de ontwikkeling van het domeinmodel.</a:t>
              </a:r>
              <a:endParaRPr b="0" i="0" sz="1200" u="none" cap="none" strike="noStrike">
                <a:solidFill>
                  <a:srgbClr val="FFFFFF"/>
                </a:solidFill>
                <a:latin typeface="Roboto"/>
                <a:ea typeface="Roboto"/>
                <a:cs typeface="Roboto"/>
                <a:sym typeface="Roboto"/>
              </a:endParaRPr>
            </a:p>
          </p:txBody>
        </p:sp>
      </p:grpSp>
      <p:grpSp>
        <p:nvGrpSpPr>
          <p:cNvPr id="289" name="Google Shape;289;p43"/>
          <p:cNvGrpSpPr/>
          <p:nvPr/>
        </p:nvGrpSpPr>
        <p:grpSpPr>
          <a:xfrm>
            <a:off x="3645891" y="1623482"/>
            <a:ext cx="2968598" cy="2398349"/>
            <a:chOff x="3600600" y="1170963"/>
            <a:chExt cx="1942800" cy="1569600"/>
          </a:xfrm>
        </p:grpSpPr>
        <p:sp>
          <p:nvSpPr>
            <p:cNvPr id="290" name="Google Shape;290;p43"/>
            <p:cNvSpPr/>
            <p:nvPr/>
          </p:nvSpPr>
          <p:spPr>
            <a:xfrm>
              <a:off x="3600600" y="1170963"/>
              <a:ext cx="1942800" cy="1569600"/>
            </a:xfrm>
            <a:prstGeom prst="round2SameRect">
              <a:avLst>
                <a:gd fmla="val 18098" name="adj1"/>
                <a:gd fmla="val 0" name="adj2"/>
              </a:avLst>
            </a:prstGeom>
            <a:solidFill>
              <a:srgbClr val="0C8148"/>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3"/>
            <p:cNvSpPr txBox="1"/>
            <p:nvPr/>
          </p:nvSpPr>
          <p:spPr>
            <a:xfrm>
              <a:off x="3819008"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Permanente werkgroep</a:t>
              </a:r>
              <a:endParaRPr b="1"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datastandaarden ‘OSLO’</a:t>
              </a:r>
              <a:endParaRPr b="1"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92" name="Google Shape;292;p43"/>
            <p:cNvSpPr txBox="1"/>
            <p:nvPr/>
          </p:nvSpPr>
          <p:spPr>
            <a:xfrm>
              <a:off x="3819013" y="1873543"/>
              <a:ext cx="15942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Centrale coördinatie en opvolging van de werkzaamheden met betrekking tot de standaardisatie van informatie.</a:t>
              </a:r>
              <a:endParaRPr b="0" i="0" sz="1200" u="none" cap="none" strike="noStrike">
                <a:solidFill>
                  <a:srgbClr val="FFFFFF"/>
                </a:solidFill>
                <a:latin typeface="Roboto"/>
                <a:ea typeface="Roboto"/>
                <a:cs typeface="Roboto"/>
                <a:sym typeface="Roboto"/>
              </a:endParaRPr>
            </a:p>
          </p:txBody>
        </p:sp>
      </p:grpSp>
      <p:grpSp>
        <p:nvGrpSpPr>
          <p:cNvPr id="293" name="Google Shape;293;p43"/>
          <p:cNvGrpSpPr/>
          <p:nvPr/>
        </p:nvGrpSpPr>
        <p:grpSpPr>
          <a:xfrm>
            <a:off x="6609040" y="1649389"/>
            <a:ext cx="2968598" cy="2372450"/>
            <a:chOff x="5539816" y="1171213"/>
            <a:chExt cx="1942800" cy="1569600"/>
          </a:xfrm>
        </p:grpSpPr>
        <p:sp>
          <p:nvSpPr>
            <p:cNvPr id="294" name="Google Shape;294;p43"/>
            <p:cNvSpPr/>
            <p:nvPr/>
          </p:nvSpPr>
          <p:spPr>
            <a:xfrm flipH="1">
              <a:off x="5539816" y="1171213"/>
              <a:ext cx="1942800" cy="1569600"/>
            </a:xfrm>
            <a:prstGeom prst="round1Rect">
              <a:avLst>
                <a:gd fmla="val 17446" name="adj"/>
              </a:avLst>
            </a:prstGeom>
            <a:solidFill>
              <a:srgbClr val="0B7140"/>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3"/>
            <p:cNvSpPr txBox="1"/>
            <p:nvPr/>
          </p:nvSpPr>
          <p:spPr>
            <a:xfrm>
              <a:off x="5762399"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FFFFFF"/>
                  </a:solidFill>
                  <a:latin typeface="Roboto"/>
                  <a:ea typeface="Roboto"/>
                  <a:cs typeface="Roboto"/>
                  <a:sym typeface="Roboto"/>
                </a:rPr>
                <a:t>Stuurorgaan Vlaams Informatie- en ICT-beleid</a:t>
              </a:r>
              <a:endParaRPr b="0" i="0" sz="1400" u="none" cap="none" strike="noStrike">
                <a:solidFill>
                  <a:srgbClr val="FFFFFF"/>
                </a:solidFill>
                <a:latin typeface="Roboto"/>
                <a:ea typeface="Roboto"/>
                <a:cs typeface="Roboto"/>
                <a:sym typeface="Roboto"/>
              </a:endParaRPr>
            </a:p>
          </p:txBody>
        </p:sp>
        <p:sp>
          <p:nvSpPr>
            <p:cNvPr id="296" name="Google Shape;296;p43"/>
            <p:cNvSpPr txBox="1"/>
            <p:nvPr/>
          </p:nvSpPr>
          <p:spPr>
            <a:xfrm>
              <a:off x="5762400" y="1873535"/>
              <a:ext cx="17202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Bekrachtigt de standaarden na beoordeling van het gevolgde proces en bewaakt de strategie en prioriteiten van het Vlaamse Informatie- en ICT-beleid</a:t>
              </a:r>
              <a:endParaRPr b="0" i="0" sz="1200" u="none" cap="none" strike="noStrike">
                <a:solidFill>
                  <a:srgbClr val="FFFFFF"/>
                </a:solidFill>
                <a:latin typeface="Roboto"/>
                <a:ea typeface="Roboto"/>
                <a:cs typeface="Roboto"/>
                <a:sym typeface="Roboto"/>
              </a:endParaRPr>
            </a:p>
          </p:txBody>
        </p:sp>
      </p:grpSp>
      <p:grpSp>
        <p:nvGrpSpPr>
          <p:cNvPr id="297" name="Google Shape;297;p43"/>
          <p:cNvGrpSpPr/>
          <p:nvPr/>
        </p:nvGrpSpPr>
        <p:grpSpPr>
          <a:xfrm>
            <a:off x="3452565" y="2779247"/>
            <a:ext cx="397864" cy="397817"/>
            <a:chOff x="3157188" y="909150"/>
            <a:chExt cx="470400" cy="470400"/>
          </a:xfrm>
        </p:grpSpPr>
        <p:sp>
          <p:nvSpPr>
            <p:cNvPr id="298" name="Google Shape;298;p43"/>
            <p:cNvSpPr/>
            <p:nvPr/>
          </p:nvSpPr>
          <p:spPr>
            <a:xfrm>
              <a:off x="3157188" y="909150"/>
              <a:ext cx="470400" cy="470400"/>
            </a:xfrm>
            <a:prstGeom prst="ellipse">
              <a:avLst/>
            </a:prstGeom>
            <a:solidFill>
              <a:srgbClr val="FFFFF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3"/>
            <p:cNvSpPr/>
            <p:nvPr/>
          </p:nvSpPr>
          <p:spPr>
            <a:xfrm>
              <a:off x="3243138" y="995100"/>
              <a:ext cx="298500" cy="298500"/>
            </a:xfrm>
            <a:prstGeom prst="mathPlus">
              <a:avLst>
                <a:gd fmla="val 9900" name="adj1"/>
              </a:avLst>
            </a:prstGeom>
            <a:solidFill>
              <a:srgbClr val="0E945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43"/>
          <p:cNvGrpSpPr/>
          <p:nvPr/>
        </p:nvGrpSpPr>
        <p:grpSpPr>
          <a:xfrm>
            <a:off x="6415732" y="2779247"/>
            <a:ext cx="397864" cy="397817"/>
            <a:chOff x="3157188" y="909150"/>
            <a:chExt cx="470400" cy="470400"/>
          </a:xfrm>
        </p:grpSpPr>
        <p:sp>
          <p:nvSpPr>
            <p:cNvPr id="301" name="Google Shape;301;p43"/>
            <p:cNvSpPr/>
            <p:nvPr/>
          </p:nvSpPr>
          <p:spPr>
            <a:xfrm>
              <a:off x="3157188" y="909150"/>
              <a:ext cx="470400" cy="470400"/>
            </a:xfrm>
            <a:prstGeom prst="ellipse">
              <a:avLst/>
            </a:prstGeom>
            <a:solidFill>
              <a:srgbClr val="FFFFF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3"/>
            <p:cNvSpPr/>
            <p:nvPr/>
          </p:nvSpPr>
          <p:spPr>
            <a:xfrm>
              <a:off x="3243138" y="995100"/>
              <a:ext cx="298500" cy="298500"/>
            </a:xfrm>
            <a:prstGeom prst="mathPlus">
              <a:avLst>
                <a:gd fmla="val 9900" name="adj1"/>
              </a:avLst>
            </a:prstGeom>
            <a:solidFill>
              <a:srgbClr val="0B774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43"/>
          <p:cNvGrpSpPr/>
          <p:nvPr/>
        </p:nvGrpSpPr>
        <p:grpSpPr>
          <a:xfrm>
            <a:off x="681012" y="3996046"/>
            <a:ext cx="8896627" cy="1907861"/>
            <a:chOff x="1660800" y="2723938"/>
            <a:chExt cx="5822400" cy="1248600"/>
          </a:xfrm>
        </p:grpSpPr>
        <p:sp>
          <p:nvSpPr>
            <p:cNvPr id="304" name="Google Shape;304;p43"/>
            <p:cNvSpPr/>
            <p:nvPr/>
          </p:nvSpPr>
          <p:spPr>
            <a:xfrm rot="10800000">
              <a:off x="1660800" y="2723938"/>
              <a:ext cx="5822400" cy="1248600"/>
            </a:xfrm>
            <a:prstGeom prst="round2SameRect">
              <a:avLst>
                <a:gd fmla="val 18098" name="adj1"/>
                <a:gd fmla="val 0" name="adj2"/>
              </a:avLst>
            </a:prstGeom>
            <a:solidFill>
              <a:srgbClr val="08563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3"/>
            <p:cNvSpPr txBox="1"/>
            <p:nvPr/>
          </p:nvSpPr>
          <p:spPr>
            <a:xfrm>
              <a:off x="2583300" y="2978750"/>
              <a:ext cx="3977400" cy="349500"/>
            </a:xfrm>
            <a:prstGeom prst="rect">
              <a:avLst/>
            </a:prstGeom>
            <a:noFill/>
            <a:ln>
              <a:noFill/>
            </a:ln>
          </p:spPr>
          <p:txBody>
            <a:bodyPr anchorCtr="0" anchor="t"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FFFFFF"/>
                  </a:solidFill>
                  <a:latin typeface="Roboto"/>
                  <a:ea typeface="Roboto"/>
                  <a:cs typeface="Roboto"/>
                  <a:sym typeface="Roboto"/>
                </a:rPr>
                <a:t>Vlaamse Regering</a:t>
              </a:r>
              <a:endParaRPr b="0" i="0" sz="1400" u="none" cap="none" strike="noStrike">
                <a:solidFill>
                  <a:srgbClr val="FFFFFF"/>
                </a:solidFill>
                <a:latin typeface="Roboto"/>
                <a:ea typeface="Roboto"/>
                <a:cs typeface="Roboto"/>
                <a:sym typeface="Roboto"/>
              </a:endParaRPr>
            </a:p>
          </p:txBody>
        </p:sp>
        <p:sp>
          <p:nvSpPr>
            <p:cNvPr id="306" name="Google Shape;306;p43"/>
            <p:cNvSpPr txBox="1"/>
            <p:nvPr/>
          </p:nvSpPr>
          <p:spPr>
            <a:xfrm>
              <a:off x="2583300" y="3328325"/>
              <a:ext cx="3977400" cy="389400"/>
            </a:xfrm>
            <a:prstGeom prst="rect">
              <a:avLst/>
            </a:prstGeom>
            <a:noFill/>
            <a:ln>
              <a:noFill/>
            </a:ln>
          </p:spPr>
          <p:txBody>
            <a:bodyPr anchorCtr="0" anchor="t" bIns="99050" lIns="99050" spcFirstLastPara="1" rIns="99050" wrap="square" tIns="99050">
              <a:noAutofit/>
            </a:bodyPr>
            <a:lstStyle/>
            <a:p>
              <a:pPr indent="0" lvl="0" marL="0" marR="0" rtl="0" algn="ctr">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De Vlaamse Regering voorziet in bindende afspraken  cfr. art 7 van het decreet van 23 december 2016  houdende de oprichting van het stuurorgaan Vlaams Informatie- en ICT-beleid met betrekking tot standaarden en bijhorende specificaties.</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4"/>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313" name="Google Shape;313;p44"/>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Opzet Gegevensmodel en </a:t>
            </a:r>
            <a:br>
              <a:rPr b="0" i="0" lang="nl-BE" sz="3600" u="none" cap="none" strike="noStrike">
                <a:solidFill>
                  <a:schemeClr val="dk1"/>
                </a:solidFill>
                <a:latin typeface="Arial"/>
                <a:ea typeface="Arial"/>
                <a:cs typeface="Arial"/>
                <a:sym typeface="Arial"/>
              </a:rPr>
            </a:br>
            <a:r>
              <a:rPr b="0" i="0" lang="nl-BE" sz="3600" u="none" cap="none" strike="noStrike">
                <a:solidFill>
                  <a:schemeClr val="dk1"/>
                </a:solidFill>
                <a:latin typeface="Arial"/>
                <a:ea typeface="Arial"/>
                <a:cs typeface="Arial"/>
                <a:sym typeface="Arial"/>
              </a:rPr>
              <a:t>Werkgroep Openbaar Domen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5"/>
          <p:cNvSpPr txBox="1"/>
          <p:nvPr>
            <p:ph idx="1" type="body"/>
          </p:nvPr>
        </p:nvSpPr>
        <p:spPr>
          <a:xfrm>
            <a:off x="681038" y="1482215"/>
            <a:ext cx="8544000" cy="4992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700"/>
              </a:spcBef>
              <a:spcAft>
                <a:spcPts val="0"/>
              </a:spcAft>
              <a:buClr>
                <a:srgbClr val="000000"/>
              </a:buClr>
              <a:buSzPts val="1100"/>
              <a:buFont typeface="Arial"/>
              <a:buNone/>
            </a:pPr>
            <a:r>
              <a:rPr b="0" i="0" lang="nl-BE" sz="2400" u="none" cap="none" strike="noStrike">
                <a:solidFill>
                  <a:schemeClr val="dk1"/>
                </a:solidFill>
                <a:latin typeface="Arial"/>
                <a:ea typeface="Arial"/>
                <a:cs typeface="Arial"/>
                <a:sym typeface="Arial"/>
              </a:rPr>
              <a:t>Een gegevensmodel voor het </a:t>
            </a:r>
            <a:r>
              <a:rPr b="1" i="0" lang="nl-BE" sz="2400" u="sng" cap="none" strike="noStrike">
                <a:solidFill>
                  <a:schemeClr val="dk1"/>
                </a:solidFill>
                <a:latin typeface="Arial"/>
                <a:ea typeface="Arial"/>
                <a:cs typeface="Arial"/>
                <a:sym typeface="Arial"/>
              </a:rPr>
              <a:t>inventariseren</a:t>
            </a:r>
            <a:r>
              <a:rPr b="0" i="0" lang="nl-BE" sz="2400" u="none" cap="none" strike="noStrike">
                <a:solidFill>
                  <a:schemeClr val="dk1"/>
                </a:solidFill>
                <a:latin typeface="Arial"/>
                <a:ea typeface="Arial"/>
                <a:cs typeface="Arial"/>
                <a:sym typeface="Arial"/>
              </a:rPr>
              <a:t> van het </a:t>
            </a:r>
            <a:r>
              <a:rPr b="1" i="0" lang="nl-BE" sz="2400" u="sng" cap="none" strike="noStrike">
                <a:solidFill>
                  <a:schemeClr val="dk1"/>
                </a:solidFill>
                <a:latin typeface="Arial"/>
                <a:ea typeface="Arial"/>
                <a:cs typeface="Arial"/>
                <a:sym typeface="Arial"/>
              </a:rPr>
              <a:t>Openbaar Domein</a:t>
            </a:r>
            <a:r>
              <a:rPr b="0" i="0" lang="nl-BE" sz="2400" u="none" cap="none" strike="noStrike">
                <a:solidFill>
                  <a:schemeClr val="dk1"/>
                </a:solidFill>
                <a:latin typeface="Arial"/>
                <a:ea typeface="Arial"/>
                <a:cs typeface="Arial"/>
                <a:sym typeface="Arial"/>
              </a:rPr>
              <a:t> met een </a:t>
            </a:r>
            <a:r>
              <a:rPr b="1" i="0" lang="nl-BE" sz="2400" u="sng" cap="none" strike="noStrike">
                <a:solidFill>
                  <a:schemeClr val="dk1"/>
                </a:solidFill>
                <a:latin typeface="Arial"/>
                <a:ea typeface="Arial"/>
                <a:cs typeface="Arial"/>
                <a:sym typeface="Arial"/>
              </a:rPr>
              <a:t>minimum aan gegevens</a:t>
            </a:r>
            <a:r>
              <a:rPr b="0" i="0" lang="nl-BE" sz="2400" u="sng" cap="none" strike="noStrike">
                <a:solidFill>
                  <a:schemeClr val="dk1"/>
                </a:solidFill>
                <a:latin typeface="Arial"/>
                <a:ea typeface="Arial"/>
                <a:cs typeface="Arial"/>
                <a:sym typeface="Arial"/>
              </a:rPr>
              <a:t> </a:t>
            </a:r>
            <a:r>
              <a:rPr b="0" i="0" lang="nl-BE" sz="2400" u="none" cap="none" strike="noStrike">
                <a:solidFill>
                  <a:schemeClr val="dk1"/>
                </a:solidFill>
                <a:latin typeface="Arial"/>
                <a:ea typeface="Arial"/>
                <a:cs typeface="Arial"/>
                <a:sym typeface="Arial"/>
              </a:rPr>
              <a:t>dat moet worden bijgehouden en kan </a:t>
            </a:r>
            <a:r>
              <a:rPr b="1" i="0" lang="nl-BE" sz="2400" u="sng" cap="none" strike="noStrike">
                <a:solidFill>
                  <a:schemeClr val="dk1"/>
                </a:solidFill>
                <a:latin typeface="Arial"/>
                <a:ea typeface="Arial"/>
                <a:cs typeface="Arial"/>
                <a:sym typeface="Arial"/>
              </a:rPr>
              <a:t>uitgewisseld </a:t>
            </a:r>
            <a:r>
              <a:rPr b="0" i="0" lang="nl-BE" sz="2400" u="none" cap="none" strike="noStrike">
                <a:solidFill>
                  <a:schemeClr val="dk1"/>
                </a:solidFill>
                <a:latin typeface="Arial"/>
                <a:ea typeface="Arial"/>
                <a:cs typeface="Arial"/>
                <a:sym typeface="Arial"/>
              </a:rPr>
              <a:t>worden.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9" name="Google Shape;319;p45"/>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Probleem en doel?</a:t>
            </a:r>
            <a:endParaRPr b="0" i="0" sz="3200" u="none" cap="none" strike="noStrike">
              <a:solidFill>
                <a:schemeClr val="dk1"/>
              </a:solidFill>
              <a:latin typeface="Arial"/>
              <a:ea typeface="Arial"/>
              <a:cs typeface="Arial"/>
              <a:sym typeface="Arial"/>
            </a:endParaRPr>
          </a:p>
        </p:txBody>
      </p:sp>
      <p:sp>
        <p:nvSpPr>
          <p:cNvPr id="320" name="Google Shape;320;p4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pic>
        <p:nvPicPr>
          <p:cNvPr descr="http://static.panoramio.com/photos/original/12844543.jpg" id="321" name="Google Shape;321;p45"/>
          <p:cNvPicPr preferRelativeResize="0"/>
          <p:nvPr/>
        </p:nvPicPr>
        <p:blipFill rotWithShape="1">
          <a:blip r:embed="rId3">
            <a:alphaModFix/>
          </a:blip>
          <a:srcRect b="0" l="0" r="0" t="0"/>
          <a:stretch/>
        </p:blipFill>
        <p:spPr>
          <a:xfrm>
            <a:off x="2463552" y="2849788"/>
            <a:ext cx="4978895" cy="37341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